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9" r:id="rId3"/>
    <p:sldId id="257" r:id="rId4"/>
    <p:sldId id="258" r:id="rId5"/>
    <p:sldId id="268" r:id="rId6"/>
    <p:sldId id="260" r:id="rId7"/>
    <p:sldId id="272" r:id="rId8"/>
    <p:sldId id="266" r:id="rId9"/>
    <p:sldId id="267" r:id="rId10"/>
    <p:sldId id="262" r:id="rId11"/>
    <p:sldId id="270" r:id="rId12"/>
    <p:sldId id="263" r:id="rId13"/>
    <p:sldId id="264" r:id="rId14"/>
    <p:sldId id="265" r:id="rId15"/>
    <p:sldId id="273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36B5"/>
    <a:srgbClr val="4636B5"/>
    <a:srgbClr val="907FF6"/>
    <a:srgbClr val="679D78"/>
    <a:srgbClr val="0E38B2"/>
    <a:srgbClr val="D8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DD99B7-4ED0-4C1C-AEA6-A28367C71343}" v="1031" dt="2025-11-26T20:29:58.185"/>
    <p1510:client id="{D2D61F06-C933-9A40-8893-1D82382B8E41}" v="355" dt="2025-11-26T20:35:15.188"/>
    <p1510:client id="{E455D6A2-49DA-D940-9AB7-0C4CF7114FAB}" v="99" dt="2025-11-27T20:17:29.3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85493"/>
  </p:normalViewPr>
  <p:slideViewPr>
    <p:cSldViewPr snapToGrid="0">
      <p:cViewPr varScale="1">
        <p:scale>
          <a:sx n="105" d="100"/>
          <a:sy n="105" d="100"/>
        </p:scale>
        <p:origin x="9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21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21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6D5AE1-55D6-D34F-B64A-B4BFDB53EEAF}" type="doc">
      <dgm:prSet loTypeId="urn:microsoft.com/office/officeart/2005/8/layout/cycle8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118FAE-0D14-FC49-A53B-8339CDE90B88}">
      <dgm:prSet phldrT="[Text]"/>
      <dgm:spPr>
        <a:solidFill>
          <a:srgbClr val="907FF6"/>
        </a:solidFill>
      </dgm:spPr>
      <dgm:t>
        <a:bodyPr/>
        <a:lstStyle/>
        <a:p>
          <a:r>
            <a:rPr lang="en-US"/>
            <a:t> </a:t>
          </a:r>
        </a:p>
      </dgm:t>
    </dgm:pt>
    <dgm:pt modelId="{261DEE9E-4181-3343-8A35-0AAE44F693A4}" type="sibTrans" cxnId="{E7364752-6F25-D54E-9AC0-D7C3E270C655}">
      <dgm:prSet/>
      <dgm:spPr/>
      <dgm:t>
        <a:bodyPr/>
        <a:lstStyle/>
        <a:p>
          <a:endParaRPr lang="en-US"/>
        </a:p>
      </dgm:t>
    </dgm:pt>
    <dgm:pt modelId="{D02C97C5-DBD3-CD41-9CCE-5CF2C7FE5ED8}" type="parTrans" cxnId="{E7364752-6F25-D54E-9AC0-D7C3E270C655}">
      <dgm:prSet/>
      <dgm:spPr/>
      <dgm:t>
        <a:bodyPr/>
        <a:lstStyle/>
        <a:p>
          <a:endParaRPr lang="en-US"/>
        </a:p>
      </dgm:t>
    </dgm:pt>
    <dgm:pt modelId="{4461C0F6-BBFF-D542-97B5-3E4310B54732}">
      <dgm:prSet phldrT="[Text]"/>
      <dgm:spPr>
        <a:solidFill>
          <a:srgbClr val="907FF6"/>
        </a:solidFill>
      </dgm:spPr>
      <dgm:t>
        <a:bodyPr/>
        <a:lstStyle/>
        <a:p>
          <a:r>
            <a:rPr lang="en-US"/>
            <a:t> </a:t>
          </a:r>
        </a:p>
      </dgm:t>
    </dgm:pt>
    <dgm:pt modelId="{ED62F262-E3DA-0845-B0F1-DD9936B868BB}" type="sibTrans" cxnId="{74438A4B-2CCD-E946-981E-863ABEA8EA63}">
      <dgm:prSet/>
      <dgm:spPr/>
      <dgm:t>
        <a:bodyPr/>
        <a:lstStyle/>
        <a:p>
          <a:endParaRPr lang="en-US"/>
        </a:p>
      </dgm:t>
    </dgm:pt>
    <dgm:pt modelId="{4BEE9784-D40B-8844-ADD8-F44C4A765F55}" type="parTrans" cxnId="{74438A4B-2CCD-E946-981E-863ABEA8EA63}">
      <dgm:prSet/>
      <dgm:spPr/>
      <dgm:t>
        <a:bodyPr/>
        <a:lstStyle/>
        <a:p>
          <a:endParaRPr lang="en-US"/>
        </a:p>
      </dgm:t>
    </dgm:pt>
    <dgm:pt modelId="{F4FED299-1D6C-B547-85DB-BC030D55121F}">
      <dgm:prSet/>
      <dgm:spPr>
        <a:solidFill>
          <a:srgbClr val="907FF6"/>
        </a:solidFill>
      </dgm:spPr>
      <dgm:t>
        <a:bodyPr/>
        <a:lstStyle/>
        <a:p>
          <a:r>
            <a:rPr lang="en-US"/>
            <a:t> </a:t>
          </a:r>
        </a:p>
      </dgm:t>
    </dgm:pt>
    <dgm:pt modelId="{A3D36865-7EB4-994A-B9FC-FE830FE435C4}" type="sibTrans" cxnId="{9E0E1FD8-DAAF-D147-A03E-7BD6615DA0CF}">
      <dgm:prSet/>
      <dgm:spPr/>
      <dgm:t>
        <a:bodyPr/>
        <a:lstStyle/>
        <a:p>
          <a:endParaRPr lang="en-US"/>
        </a:p>
      </dgm:t>
    </dgm:pt>
    <dgm:pt modelId="{244DBBA6-E819-D54B-B2D9-DF80DA8B9970}" type="parTrans" cxnId="{9E0E1FD8-DAAF-D147-A03E-7BD6615DA0CF}">
      <dgm:prSet/>
      <dgm:spPr/>
      <dgm:t>
        <a:bodyPr/>
        <a:lstStyle/>
        <a:p>
          <a:endParaRPr lang="en-US"/>
        </a:p>
      </dgm:t>
    </dgm:pt>
    <dgm:pt modelId="{BCD78C07-46FC-184E-99BB-6B0882F7B933}" type="pres">
      <dgm:prSet presAssocID="{D16D5AE1-55D6-D34F-B64A-B4BFDB53EEAF}" presName="compositeShape" presStyleCnt="0">
        <dgm:presLayoutVars>
          <dgm:chMax val="7"/>
          <dgm:dir/>
          <dgm:resizeHandles val="exact"/>
        </dgm:presLayoutVars>
      </dgm:prSet>
      <dgm:spPr/>
    </dgm:pt>
    <dgm:pt modelId="{8EDBB798-F6D4-7E45-A9AD-419E9CD18DEA}" type="pres">
      <dgm:prSet presAssocID="{D16D5AE1-55D6-D34F-B64A-B4BFDB53EEAF}" presName="wedge1" presStyleLbl="node1" presStyleIdx="0" presStyleCnt="3"/>
      <dgm:spPr/>
    </dgm:pt>
    <dgm:pt modelId="{00B4D8EC-BB03-FC49-A27D-755ECF64ABBB}" type="pres">
      <dgm:prSet presAssocID="{D16D5AE1-55D6-D34F-B64A-B4BFDB53EEAF}" presName="dummy1a" presStyleCnt="0"/>
      <dgm:spPr/>
    </dgm:pt>
    <dgm:pt modelId="{8621E732-43ED-6A45-B780-237118B4DA5D}" type="pres">
      <dgm:prSet presAssocID="{D16D5AE1-55D6-D34F-B64A-B4BFDB53EEAF}" presName="dummy1b" presStyleCnt="0"/>
      <dgm:spPr/>
    </dgm:pt>
    <dgm:pt modelId="{1F388EBD-D533-564B-AA4B-019CF91634DF}" type="pres">
      <dgm:prSet presAssocID="{D16D5AE1-55D6-D34F-B64A-B4BFDB53EEA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3D4E5A9-56E8-E244-8754-BD987F2B1993}" type="pres">
      <dgm:prSet presAssocID="{D16D5AE1-55D6-D34F-B64A-B4BFDB53EEAF}" presName="wedge2" presStyleLbl="node1" presStyleIdx="1" presStyleCnt="3"/>
      <dgm:spPr/>
    </dgm:pt>
    <dgm:pt modelId="{7FD3DC58-0D4F-EE4B-BC8F-2930C0FAD856}" type="pres">
      <dgm:prSet presAssocID="{D16D5AE1-55D6-D34F-B64A-B4BFDB53EEAF}" presName="dummy2a" presStyleCnt="0"/>
      <dgm:spPr/>
    </dgm:pt>
    <dgm:pt modelId="{46C18FE1-BBE1-D544-B1A4-63BAA60D5BC5}" type="pres">
      <dgm:prSet presAssocID="{D16D5AE1-55D6-D34F-B64A-B4BFDB53EEAF}" presName="dummy2b" presStyleCnt="0"/>
      <dgm:spPr/>
    </dgm:pt>
    <dgm:pt modelId="{3DAC38E7-1C0C-E647-833E-3CCFD2A2054C}" type="pres">
      <dgm:prSet presAssocID="{D16D5AE1-55D6-D34F-B64A-B4BFDB53EEA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AB9DF4F-5EBD-4446-80B4-A94062A88425}" type="pres">
      <dgm:prSet presAssocID="{D16D5AE1-55D6-D34F-B64A-B4BFDB53EEAF}" presName="wedge3" presStyleLbl="node1" presStyleIdx="2" presStyleCnt="3"/>
      <dgm:spPr/>
    </dgm:pt>
    <dgm:pt modelId="{D52E4D5A-F9A8-734A-B585-6EA5BFFB65CD}" type="pres">
      <dgm:prSet presAssocID="{D16D5AE1-55D6-D34F-B64A-B4BFDB53EEAF}" presName="dummy3a" presStyleCnt="0"/>
      <dgm:spPr/>
    </dgm:pt>
    <dgm:pt modelId="{6E356C5D-A2DE-5D4F-B073-3E88963FB3AA}" type="pres">
      <dgm:prSet presAssocID="{D16D5AE1-55D6-D34F-B64A-B4BFDB53EEAF}" presName="dummy3b" presStyleCnt="0"/>
      <dgm:spPr/>
    </dgm:pt>
    <dgm:pt modelId="{3990713A-1205-2643-A7F4-86B5248C4497}" type="pres">
      <dgm:prSet presAssocID="{D16D5AE1-55D6-D34F-B64A-B4BFDB53EEA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9DC26FD9-18DD-8D4B-BD90-052D52000493}" type="pres">
      <dgm:prSet presAssocID="{261DEE9E-4181-3343-8A35-0AAE44F693A4}" presName="arrowWedge1" presStyleLbl="fgSibTrans2D1" presStyleIdx="0" presStyleCnt="3"/>
      <dgm:spPr>
        <a:solidFill>
          <a:srgbClr val="4636B5">
            <a:alpha val="99000"/>
          </a:srgbClr>
        </a:solidFill>
      </dgm:spPr>
    </dgm:pt>
    <dgm:pt modelId="{179E8ED2-E5FC-2F42-A033-B20526ADC8FC}" type="pres">
      <dgm:prSet presAssocID="{A3D36865-7EB4-994A-B9FC-FE830FE435C4}" presName="arrowWedge2" presStyleLbl="fgSibTrans2D1" presStyleIdx="1" presStyleCnt="3"/>
      <dgm:spPr>
        <a:solidFill>
          <a:srgbClr val="4636B5"/>
        </a:solidFill>
      </dgm:spPr>
    </dgm:pt>
    <dgm:pt modelId="{77B516D9-4AD3-D24B-9E8F-E4A58E45E028}" type="pres">
      <dgm:prSet presAssocID="{ED62F262-E3DA-0845-B0F1-DD9936B868BB}" presName="arrowWedge3" presStyleLbl="fgSibTrans2D1" presStyleIdx="2" presStyleCnt="3"/>
      <dgm:spPr>
        <a:solidFill>
          <a:srgbClr val="4636B5"/>
        </a:solidFill>
      </dgm:spPr>
    </dgm:pt>
  </dgm:ptLst>
  <dgm:cxnLst>
    <dgm:cxn modelId="{D24A8105-3FA5-EB41-9E87-05FC3F5661B1}" type="presOf" srcId="{4461C0F6-BBFF-D542-97B5-3E4310B54732}" destId="{9AB9DF4F-5EBD-4446-80B4-A94062A88425}" srcOrd="0" destOrd="0" presId="urn:microsoft.com/office/officeart/2005/8/layout/cycle8"/>
    <dgm:cxn modelId="{74438A4B-2CCD-E946-981E-863ABEA8EA63}" srcId="{D16D5AE1-55D6-D34F-B64A-B4BFDB53EEAF}" destId="{4461C0F6-BBFF-D542-97B5-3E4310B54732}" srcOrd="2" destOrd="0" parTransId="{4BEE9784-D40B-8844-ADD8-F44C4A765F55}" sibTransId="{ED62F262-E3DA-0845-B0F1-DD9936B868BB}"/>
    <dgm:cxn modelId="{E7364752-6F25-D54E-9AC0-D7C3E270C655}" srcId="{D16D5AE1-55D6-D34F-B64A-B4BFDB53EEAF}" destId="{56118FAE-0D14-FC49-A53B-8339CDE90B88}" srcOrd="0" destOrd="0" parTransId="{D02C97C5-DBD3-CD41-9CCE-5CF2C7FE5ED8}" sibTransId="{261DEE9E-4181-3343-8A35-0AAE44F693A4}"/>
    <dgm:cxn modelId="{0D26AD55-7F25-AF45-AC53-BEC707EC9712}" type="presOf" srcId="{F4FED299-1D6C-B547-85DB-BC030D55121F}" destId="{3DAC38E7-1C0C-E647-833E-3CCFD2A2054C}" srcOrd="1" destOrd="0" presId="urn:microsoft.com/office/officeart/2005/8/layout/cycle8"/>
    <dgm:cxn modelId="{AA4C2063-A4CC-124B-889A-97948EBC5AD7}" type="presOf" srcId="{4461C0F6-BBFF-D542-97B5-3E4310B54732}" destId="{3990713A-1205-2643-A7F4-86B5248C4497}" srcOrd="1" destOrd="0" presId="urn:microsoft.com/office/officeart/2005/8/layout/cycle8"/>
    <dgm:cxn modelId="{E8E07F6E-F82D-864F-9A60-403C08A85EC7}" type="presOf" srcId="{56118FAE-0D14-FC49-A53B-8339CDE90B88}" destId="{8EDBB798-F6D4-7E45-A9AD-419E9CD18DEA}" srcOrd="0" destOrd="0" presId="urn:microsoft.com/office/officeart/2005/8/layout/cycle8"/>
    <dgm:cxn modelId="{68FF2391-813F-3442-BEF0-6DB997FA0F8B}" type="presOf" srcId="{D16D5AE1-55D6-D34F-B64A-B4BFDB53EEAF}" destId="{BCD78C07-46FC-184E-99BB-6B0882F7B933}" srcOrd="0" destOrd="0" presId="urn:microsoft.com/office/officeart/2005/8/layout/cycle8"/>
    <dgm:cxn modelId="{0AC138A9-6485-1A4E-90C5-4382BAB95A62}" type="presOf" srcId="{F4FED299-1D6C-B547-85DB-BC030D55121F}" destId="{73D4E5A9-56E8-E244-8754-BD987F2B1993}" srcOrd="0" destOrd="0" presId="urn:microsoft.com/office/officeart/2005/8/layout/cycle8"/>
    <dgm:cxn modelId="{3562C9C6-E716-BC40-B869-EFBDA22ECD21}" type="presOf" srcId="{56118FAE-0D14-FC49-A53B-8339CDE90B88}" destId="{1F388EBD-D533-564B-AA4B-019CF91634DF}" srcOrd="1" destOrd="0" presId="urn:microsoft.com/office/officeart/2005/8/layout/cycle8"/>
    <dgm:cxn modelId="{9E0E1FD8-DAAF-D147-A03E-7BD6615DA0CF}" srcId="{D16D5AE1-55D6-D34F-B64A-B4BFDB53EEAF}" destId="{F4FED299-1D6C-B547-85DB-BC030D55121F}" srcOrd="1" destOrd="0" parTransId="{244DBBA6-E819-D54B-B2D9-DF80DA8B9970}" sibTransId="{A3D36865-7EB4-994A-B9FC-FE830FE435C4}"/>
    <dgm:cxn modelId="{13229CD3-4A8F-A44B-8DA6-D7B06F39FB1C}" type="presParOf" srcId="{BCD78C07-46FC-184E-99BB-6B0882F7B933}" destId="{8EDBB798-F6D4-7E45-A9AD-419E9CD18DEA}" srcOrd="0" destOrd="0" presId="urn:microsoft.com/office/officeart/2005/8/layout/cycle8"/>
    <dgm:cxn modelId="{0E8C8FA6-8DCD-0D4D-A871-544E52384716}" type="presParOf" srcId="{BCD78C07-46FC-184E-99BB-6B0882F7B933}" destId="{00B4D8EC-BB03-FC49-A27D-755ECF64ABBB}" srcOrd="1" destOrd="0" presId="urn:microsoft.com/office/officeart/2005/8/layout/cycle8"/>
    <dgm:cxn modelId="{4EC1E8AA-7943-304A-AC62-2CA43A0443E6}" type="presParOf" srcId="{BCD78C07-46FC-184E-99BB-6B0882F7B933}" destId="{8621E732-43ED-6A45-B780-237118B4DA5D}" srcOrd="2" destOrd="0" presId="urn:microsoft.com/office/officeart/2005/8/layout/cycle8"/>
    <dgm:cxn modelId="{7575CCEC-9017-944F-9E2B-4A5291994540}" type="presParOf" srcId="{BCD78C07-46FC-184E-99BB-6B0882F7B933}" destId="{1F388EBD-D533-564B-AA4B-019CF91634DF}" srcOrd="3" destOrd="0" presId="urn:microsoft.com/office/officeart/2005/8/layout/cycle8"/>
    <dgm:cxn modelId="{28468FC6-0592-9C4A-B07C-341278FA32DC}" type="presParOf" srcId="{BCD78C07-46FC-184E-99BB-6B0882F7B933}" destId="{73D4E5A9-56E8-E244-8754-BD987F2B1993}" srcOrd="4" destOrd="0" presId="urn:microsoft.com/office/officeart/2005/8/layout/cycle8"/>
    <dgm:cxn modelId="{361D6872-8D7A-B04A-9591-2345688F0755}" type="presParOf" srcId="{BCD78C07-46FC-184E-99BB-6B0882F7B933}" destId="{7FD3DC58-0D4F-EE4B-BC8F-2930C0FAD856}" srcOrd="5" destOrd="0" presId="urn:microsoft.com/office/officeart/2005/8/layout/cycle8"/>
    <dgm:cxn modelId="{17CC460A-5F2D-734A-8E65-4FA4ED22C146}" type="presParOf" srcId="{BCD78C07-46FC-184E-99BB-6B0882F7B933}" destId="{46C18FE1-BBE1-D544-B1A4-63BAA60D5BC5}" srcOrd="6" destOrd="0" presId="urn:microsoft.com/office/officeart/2005/8/layout/cycle8"/>
    <dgm:cxn modelId="{CA666A92-DB31-A448-B60F-7EBE4EA7D328}" type="presParOf" srcId="{BCD78C07-46FC-184E-99BB-6B0882F7B933}" destId="{3DAC38E7-1C0C-E647-833E-3CCFD2A2054C}" srcOrd="7" destOrd="0" presId="urn:microsoft.com/office/officeart/2005/8/layout/cycle8"/>
    <dgm:cxn modelId="{B71F0CFE-84C9-F74E-BFF6-0A30ED3936AE}" type="presParOf" srcId="{BCD78C07-46FC-184E-99BB-6B0882F7B933}" destId="{9AB9DF4F-5EBD-4446-80B4-A94062A88425}" srcOrd="8" destOrd="0" presId="urn:microsoft.com/office/officeart/2005/8/layout/cycle8"/>
    <dgm:cxn modelId="{140F56F7-ECC2-274B-B4A8-B42DAB38953F}" type="presParOf" srcId="{BCD78C07-46FC-184E-99BB-6B0882F7B933}" destId="{D52E4D5A-F9A8-734A-B585-6EA5BFFB65CD}" srcOrd="9" destOrd="0" presId="urn:microsoft.com/office/officeart/2005/8/layout/cycle8"/>
    <dgm:cxn modelId="{41E9D533-A77A-C746-ABF0-060752E5AE9F}" type="presParOf" srcId="{BCD78C07-46FC-184E-99BB-6B0882F7B933}" destId="{6E356C5D-A2DE-5D4F-B073-3E88963FB3AA}" srcOrd="10" destOrd="0" presId="urn:microsoft.com/office/officeart/2005/8/layout/cycle8"/>
    <dgm:cxn modelId="{6C1587EC-CBDB-474F-A3B5-4D939AD7ABAB}" type="presParOf" srcId="{BCD78C07-46FC-184E-99BB-6B0882F7B933}" destId="{3990713A-1205-2643-A7F4-86B5248C4497}" srcOrd="11" destOrd="0" presId="urn:microsoft.com/office/officeart/2005/8/layout/cycle8"/>
    <dgm:cxn modelId="{1A8CCAF5-B62E-884A-8F45-A9451003670A}" type="presParOf" srcId="{BCD78C07-46FC-184E-99BB-6B0882F7B933}" destId="{9DC26FD9-18DD-8D4B-BD90-052D52000493}" srcOrd="12" destOrd="0" presId="urn:microsoft.com/office/officeart/2005/8/layout/cycle8"/>
    <dgm:cxn modelId="{07C1600D-EDE2-0C41-A1AC-505D8E16544F}" type="presParOf" srcId="{BCD78C07-46FC-184E-99BB-6B0882F7B933}" destId="{179E8ED2-E5FC-2F42-A033-B20526ADC8FC}" srcOrd="13" destOrd="0" presId="urn:microsoft.com/office/officeart/2005/8/layout/cycle8"/>
    <dgm:cxn modelId="{422FF3A5-D527-0F4F-B9BB-23CE63669B7D}" type="presParOf" srcId="{BCD78C07-46FC-184E-99BB-6B0882F7B933}" destId="{77B516D9-4AD3-D24B-9E8F-E4A58E45E02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AB7B25-2F76-4C66-A1AC-435DABA2D8C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B648B793-1FAF-402C-B159-D2EF70C64BB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solidFill>
                <a:srgbClr val="4636B5"/>
              </a:solidFill>
              <a:latin typeface="Bookman Old Style" panose="02050604050505020204" pitchFamily="18" charset="0"/>
            </a:rPr>
            <a:t>Continue training the model</a:t>
          </a:r>
        </a:p>
      </dgm:t>
    </dgm:pt>
    <dgm:pt modelId="{F1598518-6BA7-454C-8134-8CA5E0396CB8}" type="parTrans" cxnId="{FF7EBAF8-2009-48FF-8DBA-32CAE633B5DB}">
      <dgm:prSet/>
      <dgm:spPr/>
      <dgm:t>
        <a:bodyPr/>
        <a:lstStyle/>
        <a:p>
          <a:endParaRPr lang="en-US"/>
        </a:p>
      </dgm:t>
    </dgm:pt>
    <dgm:pt modelId="{87EBCC5B-6B85-4F8E-ADAE-FF6DDE32A823}" type="sibTrans" cxnId="{FF7EBAF8-2009-48FF-8DBA-32CAE633B5DB}">
      <dgm:prSet/>
      <dgm:spPr/>
      <dgm:t>
        <a:bodyPr/>
        <a:lstStyle/>
        <a:p>
          <a:endParaRPr lang="en-US"/>
        </a:p>
      </dgm:t>
    </dgm:pt>
    <dgm:pt modelId="{50A6A5F1-EBFF-4134-9C1A-B3D5B235144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solidFill>
                <a:srgbClr val="4636B5"/>
              </a:solidFill>
              <a:latin typeface="Bookman Old Style" panose="02050604050505020204" pitchFamily="18" charset="0"/>
            </a:rPr>
            <a:t>Develop Search Bar</a:t>
          </a:r>
        </a:p>
      </dgm:t>
    </dgm:pt>
    <dgm:pt modelId="{733302A6-247E-46B0-974F-7D2C7109EC09}" type="parTrans" cxnId="{115DD0AE-BF28-4B77-939E-65A83FA7BDA9}">
      <dgm:prSet/>
      <dgm:spPr/>
      <dgm:t>
        <a:bodyPr/>
        <a:lstStyle/>
        <a:p>
          <a:endParaRPr lang="en-US"/>
        </a:p>
      </dgm:t>
    </dgm:pt>
    <dgm:pt modelId="{402DF27C-6DA0-4FFE-AF8E-F527A307286C}" type="sibTrans" cxnId="{115DD0AE-BF28-4B77-939E-65A83FA7BDA9}">
      <dgm:prSet/>
      <dgm:spPr/>
      <dgm:t>
        <a:bodyPr/>
        <a:lstStyle/>
        <a:p>
          <a:endParaRPr lang="en-US"/>
        </a:p>
      </dgm:t>
    </dgm:pt>
    <dgm:pt modelId="{7C13C5C3-4457-4184-8632-12E9366C194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solidFill>
                <a:srgbClr val="4636B5"/>
              </a:solidFill>
              <a:latin typeface="Bookman Old Style" panose="02050604050505020204" pitchFamily="18" charset="0"/>
            </a:rPr>
            <a:t>Customization</a:t>
          </a:r>
        </a:p>
      </dgm:t>
    </dgm:pt>
    <dgm:pt modelId="{49A439AF-6A84-4146-BE17-3503B0091565}" type="parTrans" cxnId="{AE7CE901-4E69-48C8-9384-8CD8C15E8AEB}">
      <dgm:prSet/>
      <dgm:spPr/>
      <dgm:t>
        <a:bodyPr/>
        <a:lstStyle/>
        <a:p>
          <a:endParaRPr lang="en-US"/>
        </a:p>
      </dgm:t>
    </dgm:pt>
    <dgm:pt modelId="{D504C777-FC87-41E8-ACD0-81A7328FA29C}" type="sibTrans" cxnId="{AE7CE901-4E69-48C8-9384-8CD8C15E8AEB}">
      <dgm:prSet/>
      <dgm:spPr/>
      <dgm:t>
        <a:bodyPr/>
        <a:lstStyle/>
        <a:p>
          <a:endParaRPr lang="en-US"/>
        </a:p>
      </dgm:t>
    </dgm:pt>
    <dgm:pt modelId="{22982944-A370-469B-8551-5E3949A9492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solidFill>
                <a:srgbClr val="4636B5"/>
              </a:solidFill>
              <a:latin typeface="Bookman Old Style" panose="02050604050505020204" pitchFamily="18" charset="0"/>
            </a:rPr>
            <a:t>Bookmarks</a:t>
          </a:r>
        </a:p>
      </dgm:t>
    </dgm:pt>
    <dgm:pt modelId="{05063430-8FB9-43F7-B59A-EED512C01849}" type="parTrans" cxnId="{5372E868-6201-484E-8514-39E6EDD4CBEB}">
      <dgm:prSet/>
      <dgm:spPr/>
      <dgm:t>
        <a:bodyPr/>
        <a:lstStyle/>
        <a:p>
          <a:endParaRPr lang="en-US"/>
        </a:p>
      </dgm:t>
    </dgm:pt>
    <dgm:pt modelId="{BD942513-7123-4586-A953-4CE4F360C814}" type="sibTrans" cxnId="{5372E868-6201-484E-8514-39E6EDD4CBEB}">
      <dgm:prSet/>
      <dgm:spPr/>
      <dgm:t>
        <a:bodyPr/>
        <a:lstStyle/>
        <a:p>
          <a:endParaRPr lang="en-US"/>
        </a:p>
      </dgm:t>
    </dgm:pt>
    <dgm:pt modelId="{05A3255D-576C-453C-8DFA-54D1D4939A4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solidFill>
                <a:srgbClr val="4636B5"/>
              </a:solidFill>
              <a:latin typeface="Bookman Old Style" panose="02050604050505020204" pitchFamily="18" charset="0"/>
            </a:rPr>
            <a:t>Make sources clickable in the Ai Chat</a:t>
          </a:r>
        </a:p>
      </dgm:t>
    </dgm:pt>
    <dgm:pt modelId="{1E95B45A-379C-4D9D-94EF-228F93DC7D59}" type="parTrans" cxnId="{E098AE4C-41E1-4D1A-88C1-D8B8A0E230ED}">
      <dgm:prSet/>
      <dgm:spPr/>
      <dgm:t>
        <a:bodyPr/>
        <a:lstStyle/>
        <a:p>
          <a:endParaRPr lang="en-US"/>
        </a:p>
      </dgm:t>
    </dgm:pt>
    <dgm:pt modelId="{4D2F181A-5B82-45DE-A1B2-3A2C0BA8791F}" type="sibTrans" cxnId="{E098AE4C-41E1-4D1A-88C1-D8B8A0E230ED}">
      <dgm:prSet/>
      <dgm:spPr/>
      <dgm:t>
        <a:bodyPr/>
        <a:lstStyle/>
        <a:p>
          <a:endParaRPr lang="en-US"/>
        </a:p>
      </dgm:t>
    </dgm:pt>
    <dgm:pt modelId="{BC46C071-6F19-4D54-93EA-5ECDE2172BBF}" type="pres">
      <dgm:prSet presAssocID="{E9AB7B25-2F76-4C66-A1AC-435DABA2D8C8}" presName="root" presStyleCnt="0">
        <dgm:presLayoutVars>
          <dgm:dir/>
          <dgm:resizeHandles val="exact"/>
        </dgm:presLayoutVars>
      </dgm:prSet>
      <dgm:spPr/>
    </dgm:pt>
    <dgm:pt modelId="{E5F0AC8F-936D-4EA4-AA11-26B09F1A248B}" type="pres">
      <dgm:prSet presAssocID="{B648B793-1FAF-402C-B159-D2EF70C64BBE}" presName="compNode" presStyleCnt="0"/>
      <dgm:spPr/>
    </dgm:pt>
    <dgm:pt modelId="{D2A2F8B6-5CA1-492B-8398-A2363A532EC5}" type="pres">
      <dgm:prSet presAssocID="{B648B793-1FAF-402C-B159-D2EF70C64BBE}" presName="iconBgRect" presStyleLbl="bgShp" presStyleIdx="0" presStyleCnt="5"/>
      <dgm:spPr>
        <a:solidFill>
          <a:srgbClr val="4636B5"/>
        </a:solidFill>
      </dgm:spPr>
    </dgm:pt>
    <dgm:pt modelId="{2843459C-A31A-4885-AF86-EE3B192CA2B8}" type="pres">
      <dgm:prSet presAssocID="{B648B793-1FAF-402C-B159-D2EF70C64BBE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82A6737D-6DA8-496D-89EF-FCFF4C59478A}" type="pres">
      <dgm:prSet presAssocID="{B648B793-1FAF-402C-B159-D2EF70C64BBE}" presName="spaceRect" presStyleCnt="0"/>
      <dgm:spPr/>
    </dgm:pt>
    <dgm:pt modelId="{FD4D09CD-5AC8-49CE-B1DC-09D1A67E2CAE}" type="pres">
      <dgm:prSet presAssocID="{B648B793-1FAF-402C-B159-D2EF70C64BBE}" presName="textRect" presStyleLbl="revTx" presStyleIdx="0" presStyleCnt="5">
        <dgm:presLayoutVars>
          <dgm:chMax val="1"/>
          <dgm:chPref val="1"/>
        </dgm:presLayoutVars>
      </dgm:prSet>
      <dgm:spPr/>
    </dgm:pt>
    <dgm:pt modelId="{FEFD3E33-5AA6-463A-8CA0-195DF70F426C}" type="pres">
      <dgm:prSet presAssocID="{87EBCC5B-6B85-4F8E-ADAE-FF6DDE32A823}" presName="sibTrans" presStyleCnt="0"/>
      <dgm:spPr/>
    </dgm:pt>
    <dgm:pt modelId="{3A6A3F51-0A1E-4FE4-BFD0-3E0C2BC2D6B7}" type="pres">
      <dgm:prSet presAssocID="{50A6A5F1-EBFF-4134-9C1A-B3D5B235144E}" presName="compNode" presStyleCnt="0"/>
      <dgm:spPr/>
    </dgm:pt>
    <dgm:pt modelId="{6E76E97D-23A5-49BE-8CF1-5260A3B59ABF}" type="pres">
      <dgm:prSet presAssocID="{50A6A5F1-EBFF-4134-9C1A-B3D5B235144E}" presName="iconBgRect" presStyleLbl="bgShp" presStyleIdx="1" presStyleCnt="5"/>
      <dgm:spPr>
        <a:solidFill>
          <a:srgbClr val="4636B5"/>
        </a:solidFill>
      </dgm:spPr>
    </dgm:pt>
    <dgm:pt modelId="{DA3C2205-361B-4775-BB81-FEEEB6E9C571}" type="pres">
      <dgm:prSet presAssocID="{50A6A5F1-EBFF-4134-9C1A-B3D5B235144E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1C4D08F4-E361-4AF7-A999-0915F4785AB2}" type="pres">
      <dgm:prSet presAssocID="{50A6A5F1-EBFF-4134-9C1A-B3D5B235144E}" presName="spaceRect" presStyleCnt="0"/>
      <dgm:spPr/>
    </dgm:pt>
    <dgm:pt modelId="{7068A380-FD12-460E-8344-69D85168534A}" type="pres">
      <dgm:prSet presAssocID="{50A6A5F1-EBFF-4134-9C1A-B3D5B235144E}" presName="textRect" presStyleLbl="revTx" presStyleIdx="1" presStyleCnt="5">
        <dgm:presLayoutVars>
          <dgm:chMax val="1"/>
          <dgm:chPref val="1"/>
        </dgm:presLayoutVars>
      </dgm:prSet>
      <dgm:spPr/>
    </dgm:pt>
    <dgm:pt modelId="{6CC1B1C4-25E6-4D34-900E-8B121924AB6A}" type="pres">
      <dgm:prSet presAssocID="{402DF27C-6DA0-4FFE-AF8E-F527A307286C}" presName="sibTrans" presStyleCnt="0"/>
      <dgm:spPr/>
    </dgm:pt>
    <dgm:pt modelId="{490DD30C-A9C8-42E1-A9E2-8EECB386CF97}" type="pres">
      <dgm:prSet presAssocID="{7C13C5C3-4457-4184-8632-12E9366C1944}" presName="compNode" presStyleCnt="0"/>
      <dgm:spPr/>
    </dgm:pt>
    <dgm:pt modelId="{30D569A3-59E3-4ED0-A0B1-53C6167F7E0A}" type="pres">
      <dgm:prSet presAssocID="{7C13C5C3-4457-4184-8632-12E9366C1944}" presName="iconBgRect" presStyleLbl="bgShp" presStyleIdx="2" presStyleCnt="5"/>
      <dgm:spPr>
        <a:solidFill>
          <a:srgbClr val="4636B5"/>
        </a:solidFill>
      </dgm:spPr>
    </dgm:pt>
    <dgm:pt modelId="{EA0E1627-8D94-40E1-BF1F-909F149E8430}" type="pres">
      <dgm:prSet presAssocID="{7C13C5C3-4457-4184-8632-12E9366C1944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8A8D911B-E81E-4C3B-B2A9-AF32D5D9A3CE}" type="pres">
      <dgm:prSet presAssocID="{7C13C5C3-4457-4184-8632-12E9366C1944}" presName="spaceRect" presStyleCnt="0"/>
      <dgm:spPr/>
    </dgm:pt>
    <dgm:pt modelId="{9CAF0F00-BA75-4EEE-BC3E-BC0D2EA6AE11}" type="pres">
      <dgm:prSet presAssocID="{7C13C5C3-4457-4184-8632-12E9366C1944}" presName="textRect" presStyleLbl="revTx" presStyleIdx="2" presStyleCnt="5">
        <dgm:presLayoutVars>
          <dgm:chMax val="1"/>
          <dgm:chPref val="1"/>
        </dgm:presLayoutVars>
      </dgm:prSet>
      <dgm:spPr/>
    </dgm:pt>
    <dgm:pt modelId="{CFA1C5AD-148F-41A8-BA09-1C2D00B41E9D}" type="pres">
      <dgm:prSet presAssocID="{D504C777-FC87-41E8-ACD0-81A7328FA29C}" presName="sibTrans" presStyleCnt="0"/>
      <dgm:spPr/>
    </dgm:pt>
    <dgm:pt modelId="{C7BECCA8-DBD1-4F68-A1FD-194E41D14A1D}" type="pres">
      <dgm:prSet presAssocID="{22982944-A370-469B-8551-5E3949A9492B}" presName="compNode" presStyleCnt="0"/>
      <dgm:spPr/>
    </dgm:pt>
    <dgm:pt modelId="{7C226C08-E29B-472B-9AFB-D844E19DFF9B}" type="pres">
      <dgm:prSet presAssocID="{22982944-A370-469B-8551-5E3949A9492B}" presName="iconBgRect" presStyleLbl="bgShp" presStyleIdx="3" presStyleCnt="5"/>
      <dgm:spPr>
        <a:solidFill>
          <a:srgbClr val="4636B5"/>
        </a:solidFill>
      </dgm:spPr>
    </dgm:pt>
    <dgm:pt modelId="{C4593EA0-388C-437F-A252-49C933807740}" type="pres">
      <dgm:prSet presAssocID="{22982944-A370-469B-8551-5E3949A9492B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mark"/>
        </a:ext>
      </dgm:extLst>
    </dgm:pt>
    <dgm:pt modelId="{86DDC140-D4FD-4F2B-B0A4-6F396AD9D9CB}" type="pres">
      <dgm:prSet presAssocID="{22982944-A370-469B-8551-5E3949A9492B}" presName="spaceRect" presStyleCnt="0"/>
      <dgm:spPr/>
    </dgm:pt>
    <dgm:pt modelId="{17B0148E-6B30-4A21-9172-EB7CE91C1DE8}" type="pres">
      <dgm:prSet presAssocID="{22982944-A370-469B-8551-5E3949A9492B}" presName="textRect" presStyleLbl="revTx" presStyleIdx="3" presStyleCnt="5">
        <dgm:presLayoutVars>
          <dgm:chMax val="1"/>
          <dgm:chPref val="1"/>
        </dgm:presLayoutVars>
      </dgm:prSet>
      <dgm:spPr/>
    </dgm:pt>
    <dgm:pt modelId="{14B77EA3-1AA3-4FC3-9A35-B09E418A7841}" type="pres">
      <dgm:prSet presAssocID="{BD942513-7123-4586-A953-4CE4F360C814}" presName="sibTrans" presStyleCnt="0"/>
      <dgm:spPr/>
    </dgm:pt>
    <dgm:pt modelId="{26B74DF0-96D9-4E61-BE6F-9AD275FABE5F}" type="pres">
      <dgm:prSet presAssocID="{05A3255D-576C-453C-8DFA-54D1D4939A47}" presName="compNode" presStyleCnt="0"/>
      <dgm:spPr/>
    </dgm:pt>
    <dgm:pt modelId="{B549E5F1-BBA9-4EEF-9B12-E00A4C60820C}" type="pres">
      <dgm:prSet presAssocID="{05A3255D-576C-453C-8DFA-54D1D4939A47}" presName="iconBgRect" presStyleLbl="bgShp" presStyleIdx="4" presStyleCnt="5"/>
      <dgm:spPr>
        <a:solidFill>
          <a:srgbClr val="4636B5"/>
        </a:solidFill>
      </dgm:spPr>
    </dgm:pt>
    <dgm:pt modelId="{B4662375-AA12-43EA-9D8A-CD62102ACE35}" type="pres">
      <dgm:prSet presAssocID="{05A3255D-576C-453C-8DFA-54D1D4939A47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8CC955A-E893-4221-8642-87B35E73BE20}" type="pres">
      <dgm:prSet presAssocID="{05A3255D-576C-453C-8DFA-54D1D4939A47}" presName="spaceRect" presStyleCnt="0"/>
      <dgm:spPr/>
    </dgm:pt>
    <dgm:pt modelId="{1270CE90-D364-4880-80F8-40C655D35A0F}" type="pres">
      <dgm:prSet presAssocID="{05A3255D-576C-453C-8DFA-54D1D4939A47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8B5F3E01-55BA-4598-8188-42FE5CAEDC25}" type="presOf" srcId="{05A3255D-576C-453C-8DFA-54D1D4939A47}" destId="{1270CE90-D364-4880-80F8-40C655D35A0F}" srcOrd="0" destOrd="0" presId="urn:microsoft.com/office/officeart/2018/5/layout/IconCircleLabelList"/>
    <dgm:cxn modelId="{AE7CE901-4E69-48C8-9384-8CD8C15E8AEB}" srcId="{E9AB7B25-2F76-4C66-A1AC-435DABA2D8C8}" destId="{7C13C5C3-4457-4184-8632-12E9366C1944}" srcOrd="2" destOrd="0" parTransId="{49A439AF-6A84-4146-BE17-3503B0091565}" sibTransId="{D504C777-FC87-41E8-ACD0-81A7328FA29C}"/>
    <dgm:cxn modelId="{02A4EE18-BAE2-4FA5-80B9-4E0025EE57D4}" type="presOf" srcId="{E9AB7B25-2F76-4C66-A1AC-435DABA2D8C8}" destId="{BC46C071-6F19-4D54-93EA-5ECDE2172BBF}" srcOrd="0" destOrd="0" presId="urn:microsoft.com/office/officeart/2018/5/layout/IconCircleLabelList"/>
    <dgm:cxn modelId="{0FCC0832-C7AD-47FB-96E3-04A70220989F}" type="presOf" srcId="{B648B793-1FAF-402C-B159-D2EF70C64BBE}" destId="{FD4D09CD-5AC8-49CE-B1DC-09D1A67E2CAE}" srcOrd="0" destOrd="0" presId="urn:microsoft.com/office/officeart/2018/5/layout/IconCircleLabelList"/>
    <dgm:cxn modelId="{E098AE4C-41E1-4D1A-88C1-D8B8A0E230ED}" srcId="{E9AB7B25-2F76-4C66-A1AC-435DABA2D8C8}" destId="{05A3255D-576C-453C-8DFA-54D1D4939A47}" srcOrd="4" destOrd="0" parTransId="{1E95B45A-379C-4D9D-94EF-228F93DC7D59}" sibTransId="{4D2F181A-5B82-45DE-A1B2-3A2C0BA8791F}"/>
    <dgm:cxn modelId="{D1932D5D-1A86-49DA-A8BE-9D39114B147F}" type="presOf" srcId="{22982944-A370-469B-8551-5E3949A9492B}" destId="{17B0148E-6B30-4A21-9172-EB7CE91C1DE8}" srcOrd="0" destOrd="0" presId="urn:microsoft.com/office/officeart/2018/5/layout/IconCircleLabelList"/>
    <dgm:cxn modelId="{04F60D61-B6D0-4A31-A32B-2CB8933FB5E0}" type="presOf" srcId="{50A6A5F1-EBFF-4134-9C1A-B3D5B235144E}" destId="{7068A380-FD12-460E-8344-69D85168534A}" srcOrd="0" destOrd="0" presId="urn:microsoft.com/office/officeart/2018/5/layout/IconCircleLabelList"/>
    <dgm:cxn modelId="{5372E868-6201-484E-8514-39E6EDD4CBEB}" srcId="{E9AB7B25-2F76-4C66-A1AC-435DABA2D8C8}" destId="{22982944-A370-469B-8551-5E3949A9492B}" srcOrd="3" destOrd="0" parTransId="{05063430-8FB9-43F7-B59A-EED512C01849}" sibTransId="{BD942513-7123-4586-A953-4CE4F360C814}"/>
    <dgm:cxn modelId="{115DD0AE-BF28-4B77-939E-65A83FA7BDA9}" srcId="{E9AB7B25-2F76-4C66-A1AC-435DABA2D8C8}" destId="{50A6A5F1-EBFF-4134-9C1A-B3D5B235144E}" srcOrd="1" destOrd="0" parTransId="{733302A6-247E-46B0-974F-7D2C7109EC09}" sibTransId="{402DF27C-6DA0-4FFE-AF8E-F527A307286C}"/>
    <dgm:cxn modelId="{69A50BC2-2ECA-42A3-849F-E57EA0BC1200}" type="presOf" srcId="{7C13C5C3-4457-4184-8632-12E9366C1944}" destId="{9CAF0F00-BA75-4EEE-BC3E-BC0D2EA6AE11}" srcOrd="0" destOrd="0" presId="urn:microsoft.com/office/officeart/2018/5/layout/IconCircleLabelList"/>
    <dgm:cxn modelId="{FF7EBAF8-2009-48FF-8DBA-32CAE633B5DB}" srcId="{E9AB7B25-2F76-4C66-A1AC-435DABA2D8C8}" destId="{B648B793-1FAF-402C-B159-D2EF70C64BBE}" srcOrd="0" destOrd="0" parTransId="{F1598518-6BA7-454C-8134-8CA5E0396CB8}" sibTransId="{87EBCC5B-6B85-4F8E-ADAE-FF6DDE32A823}"/>
    <dgm:cxn modelId="{AFDB39E7-2BA9-4377-9198-9C8F387A7AB0}" type="presParOf" srcId="{BC46C071-6F19-4D54-93EA-5ECDE2172BBF}" destId="{E5F0AC8F-936D-4EA4-AA11-26B09F1A248B}" srcOrd="0" destOrd="0" presId="urn:microsoft.com/office/officeart/2018/5/layout/IconCircleLabelList"/>
    <dgm:cxn modelId="{8C58CA74-5B97-402A-80A2-58D1D3AFF1C6}" type="presParOf" srcId="{E5F0AC8F-936D-4EA4-AA11-26B09F1A248B}" destId="{D2A2F8B6-5CA1-492B-8398-A2363A532EC5}" srcOrd="0" destOrd="0" presId="urn:microsoft.com/office/officeart/2018/5/layout/IconCircleLabelList"/>
    <dgm:cxn modelId="{E7C34DE7-CC2D-4630-B504-3F58DCDEE3E3}" type="presParOf" srcId="{E5F0AC8F-936D-4EA4-AA11-26B09F1A248B}" destId="{2843459C-A31A-4885-AF86-EE3B192CA2B8}" srcOrd="1" destOrd="0" presId="urn:microsoft.com/office/officeart/2018/5/layout/IconCircleLabelList"/>
    <dgm:cxn modelId="{A0D52A77-C6D9-41D2-A24A-B7486CDC8947}" type="presParOf" srcId="{E5F0AC8F-936D-4EA4-AA11-26B09F1A248B}" destId="{82A6737D-6DA8-496D-89EF-FCFF4C59478A}" srcOrd="2" destOrd="0" presId="urn:microsoft.com/office/officeart/2018/5/layout/IconCircleLabelList"/>
    <dgm:cxn modelId="{EB587CF0-4EDC-4397-88D9-187B96FBE34D}" type="presParOf" srcId="{E5F0AC8F-936D-4EA4-AA11-26B09F1A248B}" destId="{FD4D09CD-5AC8-49CE-B1DC-09D1A67E2CAE}" srcOrd="3" destOrd="0" presId="urn:microsoft.com/office/officeart/2018/5/layout/IconCircleLabelList"/>
    <dgm:cxn modelId="{54E8370F-B2F6-4422-97F1-44A53C0764F9}" type="presParOf" srcId="{BC46C071-6F19-4D54-93EA-5ECDE2172BBF}" destId="{FEFD3E33-5AA6-463A-8CA0-195DF70F426C}" srcOrd="1" destOrd="0" presId="urn:microsoft.com/office/officeart/2018/5/layout/IconCircleLabelList"/>
    <dgm:cxn modelId="{F8ABA0EC-7D7D-4B02-BE21-B186F831BF75}" type="presParOf" srcId="{BC46C071-6F19-4D54-93EA-5ECDE2172BBF}" destId="{3A6A3F51-0A1E-4FE4-BFD0-3E0C2BC2D6B7}" srcOrd="2" destOrd="0" presId="urn:microsoft.com/office/officeart/2018/5/layout/IconCircleLabelList"/>
    <dgm:cxn modelId="{5F92D555-291D-404E-A6DF-86BE51D5C911}" type="presParOf" srcId="{3A6A3F51-0A1E-4FE4-BFD0-3E0C2BC2D6B7}" destId="{6E76E97D-23A5-49BE-8CF1-5260A3B59ABF}" srcOrd="0" destOrd="0" presId="urn:microsoft.com/office/officeart/2018/5/layout/IconCircleLabelList"/>
    <dgm:cxn modelId="{E562CA14-4E4F-4B82-91F7-F0A0674FEF68}" type="presParOf" srcId="{3A6A3F51-0A1E-4FE4-BFD0-3E0C2BC2D6B7}" destId="{DA3C2205-361B-4775-BB81-FEEEB6E9C571}" srcOrd="1" destOrd="0" presId="urn:microsoft.com/office/officeart/2018/5/layout/IconCircleLabelList"/>
    <dgm:cxn modelId="{14E6F4B6-256B-4AC0-AC14-44C0289C27FB}" type="presParOf" srcId="{3A6A3F51-0A1E-4FE4-BFD0-3E0C2BC2D6B7}" destId="{1C4D08F4-E361-4AF7-A999-0915F4785AB2}" srcOrd="2" destOrd="0" presId="urn:microsoft.com/office/officeart/2018/5/layout/IconCircleLabelList"/>
    <dgm:cxn modelId="{764E66F1-A088-4355-B0AF-55EBBDBB4E0E}" type="presParOf" srcId="{3A6A3F51-0A1E-4FE4-BFD0-3E0C2BC2D6B7}" destId="{7068A380-FD12-460E-8344-69D85168534A}" srcOrd="3" destOrd="0" presId="urn:microsoft.com/office/officeart/2018/5/layout/IconCircleLabelList"/>
    <dgm:cxn modelId="{E37988B1-FCDA-4551-91B2-59EBD285A4EC}" type="presParOf" srcId="{BC46C071-6F19-4D54-93EA-5ECDE2172BBF}" destId="{6CC1B1C4-25E6-4D34-900E-8B121924AB6A}" srcOrd="3" destOrd="0" presId="urn:microsoft.com/office/officeart/2018/5/layout/IconCircleLabelList"/>
    <dgm:cxn modelId="{6FBB36E7-36AE-469F-991E-58F6A425959F}" type="presParOf" srcId="{BC46C071-6F19-4D54-93EA-5ECDE2172BBF}" destId="{490DD30C-A9C8-42E1-A9E2-8EECB386CF97}" srcOrd="4" destOrd="0" presId="urn:microsoft.com/office/officeart/2018/5/layout/IconCircleLabelList"/>
    <dgm:cxn modelId="{9F1C87E5-10D3-49B0-95F2-AD8117BE0971}" type="presParOf" srcId="{490DD30C-A9C8-42E1-A9E2-8EECB386CF97}" destId="{30D569A3-59E3-4ED0-A0B1-53C6167F7E0A}" srcOrd="0" destOrd="0" presId="urn:microsoft.com/office/officeart/2018/5/layout/IconCircleLabelList"/>
    <dgm:cxn modelId="{89F93CE8-2C20-44DA-9EED-1EC53D7909FA}" type="presParOf" srcId="{490DD30C-A9C8-42E1-A9E2-8EECB386CF97}" destId="{EA0E1627-8D94-40E1-BF1F-909F149E8430}" srcOrd="1" destOrd="0" presId="urn:microsoft.com/office/officeart/2018/5/layout/IconCircleLabelList"/>
    <dgm:cxn modelId="{EBE8B81F-4DD7-48BB-A357-DEE1E6D1BC2F}" type="presParOf" srcId="{490DD30C-A9C8-42E1-A9E2-8EECB386CF97}" destId="{8A8D911B-E81E-4C3B-B2A9-AF32D5D9A3CE}" srcOrd="2" destOrd="0" presId="urn:microsoft.com/office/officeart/2018/5/layout/IconCircleLabelList"/>
    <dgm:cxn modelId="{9DB42399-9522-4488-BE75-E3E867A4D932}" type="presParOf" srcId="{490DD30C-A9C8-42E1-A9E2-8EECB386CF97}" destId="{9CAF0F00-BA75-4EEE-BC3E-BC0D2EA6AE11}" srcOrd="3" destOrd="0" presId="urn:microsoft.com/office/officeart/2018/5/layout/IconCircleLabelList"/>
    <dgm:cxn modelId="{6FEABB0A-A08D-4E07-A258-C0EFA37858DB}" type="presParOf" srcId="{BC46C071-6F19-4D54-93EA-5ECDE2172BBF}" destId="{CFA1C5AD-148F-41A8-BA09-1C2D00B41E9D}" srcOrd="5" destOrd="0" presId="urn:microsoft.com/office/officeart/2018/5/layout/IconCircleLabelList"/>
    <dgm:cxn modelId="{8FEC8485-11C6-41AD-A33E-2D07CA4428D2}" type="presParOf" srcId="{BC46C071-6F19-4D54-93EA-5ECDE2172BBF}" destId="{C7BECCA8-DBD1-4F68-A1FD-194E41D14A1D}" srcOrd="6" destOrd="0" presId="urn:microsoft.com/office/officeart/2018/5/layout/IconCircleLabelList"/>
    <dgm:cxn modelId="{8359F49A-CC83-4122-ADBD-40FF46ABA5F9}" type="presParOf" srcId="{C7BECCA8-DBD1-4F68-A1FD-194E41D14A1D}" destId="{7C226C08-E29B-472B-9AFB-D844E19DFF9B}" srcOrd="0" destOrd="0" presId="urn:microsoft.com/office/officeart/2018/5/layout/IconCircleLabelList"/>
    <dgm:cxn modelId="{C18A5EE2-E516-4B32-A33B-FE1AE43A2497}" type="presParOf" srcId="{C7BECCA8-DBD1-4F68-A1FD-194E41D14A1D}" destId="{C4593EA0-388C-437F-A252-49C933807740}" srcOrd="1" destOrd="0" presId="urn:microsoft.com/office/officeart/2018/5/layout/IconCircleLabelList"/>
    <dgm:cxn modelId="{82CE4B03-91FF-4F6E-A3D3-8BC8822716E0}" type="presParOf" srcId="{C7BECCA8-DBD1-4F68-A1FD-194E41D14A1D}" destId="{86DDC140-D4FD-4F2B-B0A4-6F396AD9D9CB}" srcOrd="2" destOrd="0" presId="urn:microsoft.com/office/officeart/2018/5/layout/IconCircleLabelList"/>
    <dgm:cxn modelId="{88F79A4B-4BF9-40D1-8A01-F3AC26683946}" type="presParOf" srcId="{C7BECCA8-DBD1-4F68-A1FD-194E41D14A1D}" destId="{17B0148E-6B30-4A21-9172-EB7CE91C1DE8}" srcOrd="3" destOrd="0" presId="urn:microsoft.com/office/officeart/2018/5/layout/IconCircleLabelList"/>
    <dgm:cxn modelId="{3B0C2C43-F390-46C9-9ADF-9FCBAB5AE655}" type="presParOf" srcId="{BC46C071-6F19-4D54-93EA-5ECDE2172BBF}" destId="{14B77EA3-1AA3-4FC3-9A35-B09E418A7841}" srcOrd="7" destOrd="0" presId="urn:microsoft.com/office/officeart/2018/5/layout/IconCircleLabelList"/>
    <dgm:cxn modelId="{CA859884-7976-46D7-B100-81E8E0DC5B08}" type="presParOf" srcId="{BC46C071-6F19-4D54-93EA-5ECDE2172BBF}" destId="{26B74DF0-96D9-4E61-BE6F-9AD275FABE5F}" srcOrd="8" destOrd="0" presId="urn:microsoft.com/office/officeart/2018/5/layout/IconCircleLabelList"/>
    <dgm:cxn modelId="{3F29BDFE-4D6B-47A0-AAAB-78DE14607F57}" type="presParOf" srcId="{26B74DF0-96D9-4E61-BE6F-9AD275FABE5F}" destId="{B549E5F1-BBA9-4EEF-9B12-E00A4C60820C}" srcOrd="0" destOrd="0" presId="urn:microsoft.com/office/officeart/2018/5/layout/IconCircleLabelList"/>
    <dgm:cxn modelId="{EDF1D446-4186-43A0-8344-F1C6C43FFDE2}" type="presParOf" srcId="{26B74DF0-96D9-4E61-BE6F-9AD275FABE5F}" destId="{B4662375-AA12-43EA-9D8A-CD62102ACE35}" srcOrd="1" destOrd="0" presId="urn:microsoft.com/office/officeart/2018/5/layout/IconCircleLabelList"/>
    <dgm:cxn modelId="{4DCC50A1-004A-4D52-A5E0-6D366A8AB06D}" type="presParOf" srcId="{26B74DF0-96D9-4E61-BE6F-9AD275FABE5F}" destId="{68CC955A-E893-4221-8642-87B35E73BE20}" srcOrd="2" destOrd="0" presId="urn:microsoft.com/office/officeart/2018/5/layout/IconCircleLabelList"/>
    <dgm:cxn modelId="{BEA12C54-12B0-41F0-9BBB-D4BBED3F870D}" type="presParOf" srcId="{26B74DF0-96D9-4E61-BE6F-9AD275FABE5F}" destId="{1270CE90-D364-4880-80F8-40C655D35A0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BB798-F6D4-7E45-A9AD-419E9CD18DEA}">
      <dsp:nvSpPr>
        <dsp:cNvPr id="0" name=""/>
        <dsp:cNvSpPr/>
      </dsp:nvSpPr>
      <dsp:spPr>
        <a:xfrm>
          <a:off x="3505516" y="282836"/>
          <a:ext cx="3655123" cy="3655123"/>
        </a:xfrm>
        <a:prstGeom prst="pie">
          <a:avLst>
            <a:gd name="adj1" fmla="val 16200000"/>
            <a:gd name="adj2" fmla="val 1800000"/>
          </a:avLst>
        </a:prstGeom>
        <a:solidFill>
          <a:srgbClr val="907FF6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 </a:t>
          </a:r>
        </a:p>
      </dsp:txBody>
      <dsp:txXfrm>
        <a:off x="5431853" y="1057375"/>
        <a:ext cx="1305401" cy="1087834"/>
      </dsp:txXfrm>
    </dsp:sp>
    <dsp:sp modelId="{73D4E5A9-56E8-E244-8754-BD987F2B1993}">
      <dsp:nvSpPr>
        <dsp:cNvPr id="0" name=""/>
        <dsp:cNvSpPr/>
      </dsp:nvSpPr>
      <dsp:spPr>
        <a:xfrm>
          <a:off x="3430238" y="413377"/>
          <a:ext cx="3655123" cy="3655123"/>
        </a:xfrm>
        <a:prstGeom prst="pie">
          <a:avLst>
            <a:gd name="adj1" fmla="val 1800000"/>
            <a:gd name="adj2" fmla="val 9000000"/>
          </a:avLst>
        </a:prstGeom>
        <a:solidFill>
          <a:srgbClr val="907FF6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 </a:t>
          </a:r>
        </a:p>
      </dsp:txBody>
      <dsp:txXfrm>
        <a:off x="4300505" y="2784856"/>
        <a:ext cx="1958102" cy="957294"/>
      </dsp:txXfrm>
    </dsp:sp>
    <dsp:sp modelId="{9AB9DF4F-5EBD-4446-80B4-A94062A88425}">
      <dsp:nvSpPr>
        <dsp:cNvPr id="0" name=""/>
        <dsp:cNvSpPr/>
      </dsp:nvSpPr>
      <dsp:spPr>
        <a:xfrm>
          <a:off x="3354959" y="282836"/>
          <a:ext cx="3655123" cy="3655123"/>
        </a:xfrm>
        <a:prstGeom prst="pie">
          <a:avLst>
            <a:gd name="adj1" fmla="val 9000000"/>
            <a:gd name="adj2" fmla="val 16200000"/>
          </a:avLst>
        </a:prstGeom>
        <a:solidFill>
          <a:srgbClr val="907FF6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 </a:t>
          </a:r>
        </a:p>
      </dsp:txBody>
      <dsp:txXfrm>
        <a:off x="3778345" y="1057375"/>
        <a:ext cx="1305401" cy="1087834"/>
      </dsp:txXfrm>
    </dsp:sp>
    <dsp:sp modelId="{9DC26FD9-18DD-8D4B-BD90-052D52000493}">
      <dsp:nvSpPr>
        <dsp:cNvPr id="0" name=""/>
        <dsp:cNvSpPr/>
      </dsp:nvSpPr>
      <dsp:spPr>
        <a:xfrm>
          <a:off x="3279548" y="56567"/>
          <a:ext cx="4107663" cy="410766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4636B5">
            <a:alpha val="99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9E8ED2-E5FC-2F42-A033-B20526ADC8FC}">
      <dsp:nvSpPr>
        <dsp:cNvPr id="0" name=""/>
        <dsp:cNvSpPr/>
      </dsp:nvSpPr>
      <dsp:spPr>
        <a:xfrm>
          <a:off x="3203968" y="186876"/>
          <a:ext cx="4107663" cy="410766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4636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B516D9-4AD3-D24B-9E8F-E4A58E45E028}">
      <dsp:nvSpPr>
        <dsp:cNvPr id="0" name=""/>
        <dsp:cNvSpPr/>
      </dsp:nvSpPr>
      <dsp:spPr>
        <a:xfrm>
          <a:off x="3128388" y="56567"/>
          <a:ext cx="4107663" cy="410766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4636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2F8B6-5CA1-492B-8398-A2363A532EC5}">
      <dsp:nvSpPr>
        <dsp:cNvPr id="0" name=""/>
        <dsp:cNvSpPr/>
      </dsp:nvSpPr>
      <dsp:spPr>
        <a:xfrm>
          <a:off x="478800" y="1096271"/>
          <a:ext cx="1098000" cy="1098000"/>
        </a:xfrm>
        <a:prstGeom prst="ellipse">
          <a:avLst/>
        </a:prstGeom>
        <a:solidFill>
          <a:srgbClr val="4636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3459C-A31A-4885-AF86-EE3B192CA2B8}">
      <dsp:nvSpPr>
        <dsp:cNvPr id="0" name=""/>
        <dsp:cNvSpPr/>
      </dsp:nvSpPr>
      <dsp:spPr>
        <a:xfrm>
          <a:off x="712800" y="133027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D09CD-5AC8-49CE-B1DC-09D1A67E2CAE}">
      <dsp:nvSpPr>
        <dsp:cNvPr id="0" name=""/>
        <dsp:cNvSpPr/>
      </dsp:nvSpPr>
      <dsp:spPr>
        <a:xfrm>
          <a:off x="127800" y="253627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>
              <a:solidFill>
                <a:srgbClr val="4636B5"/>
              </a:solidFill>
              <a:latin typeface="Bookman Old Style" panose="02050604050505020204" pitchFamily="18" charset="0"/>
            </a:rPr>
            <a:t>Continue training the model</a:t>
          </a:r>
        </a:p>
      </dsp:txBody>
      <dsp:txXfrm>
        <a:off x="127800" y="2536272"/>
        <a:ext cx="1800000" cy="720000"/>
      </dsp:txXfrm>
    </dsp:sp>
    <dsp:sp modelId="{6E76E97D-23A5-49BE-8CF1-5260A3B59ABF}">
      <dsp:nvSpPr>
        <dsp:cNvPr id="0" name=""/>
        <dsp:cNvSpPr/>
      </dsp:nvSpPr>
      <dsp:spPr>
        <a:xfrm>
          <a:off x="2593800" y="1096271"/>
          <a:ext cx="1098000" cy="1098000"/>
        </a:xfrm>
        <a:prstGeom prst="ellipse">
          <a:avLst/>
        </a:prstGeom>
        <a:solidFill>
          <a:srgbClr val="4636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3C2205-361B-4775-BB81-FEEEB6E9C571}">
      <dsp:nvSpPr>
        <dsp:cNvPr id="0" name=""/>
        <dsp:cNvSpPr/>
      </dsp:nvSpPr>
      <dsp:spPr>
        <a:xfrm>
          <a:off x="2827800" y="133027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8A380-FD12-460E-8344-69D85168534A}">
      <dsp:nvSpPr>
        <dsp:cNvPr id="0" name=""/>
        <dsp:cNvSpPr/>
      </dsp:nvSpPr>
      <dsp:spPr>
        <a:xfrm>
          <a:off x="2242800" y="253627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>
              <a:solidFill>
                <a:srgbClr val="4636B5"/>
              </a:solidFill>
              <a:latin typeface="Bookman Old Style" panose="02050604050505020204" pitchFamily="18" charset="0"/>
            </a:rPr>
            <a:t>Develop Search Bar</a:t>
          </a:r>
        </a:p>
      </dsp:txBody>
      <dsp:txXfrm>
        <a:off x="2242800" y="2536272"/>
        <a:ext cx="1800000" cy="720000"/>
      </dsp:txXfrm>
    </dsp:sp>
    <dsp:sp modelId="{30D569A3-59E3-4ED0-A0B1-53C6167F7E0A}">
      <dsp:nvSpPr>
        <dsp:cNvPr id="0" name=""/>
        <dsp:cNvSpPr/>
      </dsp:nvSpPr>
      <dsp:spPr>
        <a:xfrm>
          <a:off x="4708800" y="1096271"/>
          <a:ext cx="1098000" cy="1098000"/>
        </a:xfrm>
        <a:prstGeom prst="ellipse">
          <a:avLst/>
        </a:prstGeom>
        <a:solidFill>
          <a:srgbClr val="4636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0E1627-8D94-40E1-BF1F-909F149E8430}">
      <dsp:nvSpPr>
        <dsp:cNvPr id="0" name=""/>
        <dsp:cNvSpPr/>
      </dsp:nvSpPr>
      <dsp:spPr>
        <a:xfrm>
          <a:off x="4942800" y="133027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F0F00-BA75-4EEE-BC3E-BC0D2EA6AE11}">
      <dsp:nvSpPr>
        <dsp:cNvPr id="0" name=""/>
        <dsp:cNvSpPr/>
      </dsp:nvSpPr>
      <dsp:spPr>
        <a:xfrm>
          <a:off x="4357800" y="253627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>
              <a:solidFill>
                <a:srgbClr val="4636B5"/>
              </a:solidFill>
              <a:latin typeface="Bookman Old Style" panose="02050604050505020204" pitchFamily="18" charset="0"/>
            </a:rPr>
            <a:t>Customization</a:t>
          </a:r>
        </a:p>
      </dsp:txBody>
      <dsp:txXfrm>
        <a:off x="4357800" y="2536272"/>
        <a:ext cx="1800000" cy="720000"/>
      </dsp:txXfrm>
    </dsp:sp>
    <dsp:sp modelId="{7C226C08-E29B-472B-9AFB-D844E19DFF9B}">
      <dsp:nvSpPr>
        <dsp:cNvPr id="0" name=""/>
        <dsp:cNvSpPr/>
      </dsp:nvSpPr>
      <dsp:spPr>
        <a:xfrm>
          <a:off x="6823800" y="1096271"/>
          <a:ext cx="1098000" cy="1098000"/>
        </a:xfrm>
        <a:prstGeom prst="ellipse">
          <a:avLst/>
        </a:prstGeom>
        <a:solidFill>
          <a:srgbClr val="4636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593EA0-388C-437F-A252-49C933807740}">
      <dsp:nvSpPr>
        <dsp:cNvPr id="0" name=""/>
        <dsp:cNvSpPr/>
      </dsp:nvSpPr>
      <dsp:spPr>
        <a:xfrm>
          <a:off x="7057800" y="133027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0148E-6B30-4A21-9172-EB7CE91C1DE8}">
      <dsp:nvSpPr>
        <dsp:cNvPr id="0" name=""/>
        <dsp:cNvSpPr/>
      </dsp:nvSpPr>
      <dsp:spPr>
        <a:xfrm>
          <a:off x="6472800" y="253627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>
              <a:solidFill>
                <a:srgbClr val="4636B5"/>
              </a:solidFill>
              <a:latin typeface="Bookman Old Style" panose="02050604050505020204" pitchFamily="18" charset="0"/>
            </a:rPr>
            <a:t>Bookmarks</a:t>
          </a:r>
        </a:p>
      </dsp:txBody>
      <dsp:txXfrm>
        <a:off x="6472800" y="2536272"/>
        <a:ext cx="1800000" cy="720000"/>
      </dsp:txXfrm>
    </dsp:sp>
    <dsp:sp modelId="{B549E5F1-BBA9-4EEF-9B12-E00A4C60820C}">
      <dsp:nvSpPr>
        <dsp:cNvPr id="0" name=""/>
        <dsp:cNvSpPr/>
      </dsp:nvSpPr>
      <dsp:spPr>
        <a:xfrm>
          <a:off x="8938800" y="1096271"/>
          <a:ext cx="1098000" cy="1098000"/>
        </a:xfrm>
        <a:prstGeom prst="ellipse">
          <a:avLst/>
        </a:prstGeom>
        <a:solidFill>
          <a:srgbClr val="4636B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662375-AA12-43EA-9D8A-CD62102ACE35}">
      <dsp:nvSpPr>
        <dsp:cNvPr id="0" name=""/>
        <dsp:cNvSpPr/>
      </dsp:nvSpPr>
      <dsp:spPr>
        <a:xfrm>
          <a:off x="9172800" y="1330272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0CE90-D364-4880-80F8-40C655D35A0F}">
      <dsp:nvSpPr>
        <dsp:cNvPr id="0" name=""/>
        <dsp:cNvSpPr/>
      </dsp:nvSpPr>
      <dsp:spPr>
        <a:xfrm>
          <a:off x="8587800" y="253627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>
              <a:solidFill>
                <a:srgbClr val="4636B5"/>
              </a:solidFill>
              <a:latin typeface="Bookman Old Style" panose="02050604050505020204" pitchFamily="18" charset="0"/>
            </a:rPr>
            <a:t>Make sources clickable in the Ai Chat</a:t>
          </a:r>
        </a:p>
      </dsp:txBody>
      <dsp:txXfrm>
        <a:off x="8587800" y="2536272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70C253A-F80A-3829-275D-7F8F36D112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B52D43-31D6-8285-59D8-B108D59F05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1E848-8D4E-411D-AAA8-F1451CF80315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1AFD6-E1FA-8817-910A-89446C3CD8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CECCD9-C36B-110D-8CCD-A45D777E66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65088-60E7-49C1-9748-CD7DD58B20A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49393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4F607-0D01-0149-BCF9-66BDC1CF0A8D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B8EA3-7BD6-8247-85E6-F73C2C623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797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/>
              <a:t>We all had the same experience:</a:t>
            </a:r>
            <a:br>
              <a:rPr lang="en-CA" sz="1200"/>
            </a:br>
            <a:r>
              <a:rPr lang="en-CA" sz="1200"/>
              <a:t>we downloaded a trading app… and froze.</a:t>
            </a:r>
            <a:br>
              <a:rPr lang="en-CA" sz="1200"/>
            </a:br>
            <a:r>
              <a:rPr lang="en-CA" sz="1200" b="1"/>
              <a:t>What stock do we even pick?</a:t>
            </a:r>
            <a:endParaRPr lang="en-US" sz="1200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B8EA3-7BD6-8247-85E6-F73C2C6237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start, our project is designed to make stock investing more accessible for new investors.</a:t>
            </a:r>
          </a:p>
          <a:p>
            <a:r>
              <a:rPr lang="en-US"/>
              <a:t>This slide shows the three core pieces of our system.</a:t>
            </a:r>
            <a:br>
              <a:rPr lang="en-US">
                <a:cs typeface="+mn-lt"/>
              </a:rPr>
            </a:br>
            <a:r>
              <a:rPr lang="en-US"/>
              <a:t> On the left, </a:t>
            </a:r>
            <a:r>
              <a:rPr lang="en-US" b="1"/>
              <a:t>Data Ingestion</a:t>
            </a:r>
            <a:r>
              <a:rPr lang="en-US"/>
              <a:t> pulls in real-time and historical market data into an SQL database, giving us clean, structured data to work with.</a:t>
            </a:r>
            <a:br>
              <a:rPr lang="en-US">
                <a:cs typeface="+mn-lt"/>
              </a:rPr>
            </a:br>
            <a:r>
              <a:rPr lang="en-US"/>
              <a:t> On the right, </a:t>
            </a:r>
            <a:r>
              <a:rPr lang="en-US" b="1"/>
              <a:t>AI Prediction</a:t>
            </a:r>
            <a:r>
              <a:rPr lang="en-US"/>
              <a:t> uses that data to generate a simple recommendation for each stock: buy, sell, or hold.</a:t>
            </a:r>
            <a:br>
              <a:rPr lang="en-US">
                <a:cs typeface="+mn-lt"/>
              </a:rPr>
            </a:br>
            <a:r>
              <a:rPr lang="en-US"/>
              <a:t> At the bottom, the </a:t>
            </a:r>
            <a:r>
              <a:rPr lang="en-US" b="1"/>
              <a:t>AI Chatbot</a:t>
            </a:r>
            <a:r>
              <a:rPr lang="en-US"/>
              <a:t>, powered by Perplexity, lets users ask predefined questions and get clear, referenced explanations about the market or a specific ticker.</a:t>
            </a:r>
            <a:endParaRPr lang="en-GB"/>
          </a:p>
          <a:p>
            <a:r>
              <a:rPr lang="en-US"/>
              <a:t>All of this is wrapped in a </a:t>
            </a:r>
            <a:r>
              <a:rPr lang="en-US" b="1"/>
              <a:t>Qt-powered frontend</a:t>
            </a:r>
            <a:r>
              <a:rPr lang="en-US"/>
              <a:t>, so the user sees these capabilities through interactive charts and a guided, easy-to-use interface.</a:t>
            </a:r>
            <a:endParaRPr lang="en-GB"/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B8EA3-7BD6-8247-85E6-F73C2C6237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85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On startup the data is pulled into a SQL </a:t>
            </a:r>
            <a:r>
              <a:rPr lang="en-US" err="1"/>
              <a:t>db</a:t>
            </a:r>
            <a:r>
              <a:rPr lang="en-US"/>
              <a:t> </a:t>
            </a:r>
          </a:p>
          <a:p>
            <a:r>
              <a:rPr lang="en-US"/>
              <a:t>- Uses </a:t>
            </a:r>
            <a:r>
              <a:rPr lang="en-US" err="1"/>
              <a:t>Qprocess</a:t>
            </a:r>
            <a:r>
              <a:rPr lang="en-US"/>
              <a:t> to run the python files that pull data from the SQL and then the data is parsed into a </a:t>
            </a:r>
            <a:r>
              <a:rPr lang="en-US" err="1"/>
              <a:t>Qjson</a:t>
            </a:r>
            <a:r>
              <a:rPr lang="en-US"/>
              <a:t> object and displayed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B8EA3-7BD6-8247-85E6-F73C2C6237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53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Identify a project better suited to C++</a:t>
            </a:r>
          </a:p>
          <a:p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Implement a XGBoost or Random Forest Regression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/>
              <a:t>Assuming less strict C++ constraints</a:t>
            </a:r>
          </a:p>
          <a:p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Implement a dynamic question feature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/>
              <a:t>Improve Feature Planning Across Sprints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400"/>
              <a:t>Better subdivide features into smaller pieces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B8EA3-7BD6-8247-85E6-F73C2C6237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89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1152A-979E-59A1-C52B-727B4B41A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66D7B-5CF9-9684-ED1F-ADB21534B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F714E-FDF5-2E5D-E483-5128F0B10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C5275-1E85-428B-A59E-8DEA85EA2405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E5776-2AF4-6D0F-8019-FEE70BDFF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C9114-254E-3063-D80B-1C36B493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62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346C9-ECA3-C91A-0368-34F426A0D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3C92F-B32A-F35B-1F4C-4FCE628B0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5B95D-B5C2-79A7-C0C9-B268B2892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1CBBC-DE97-4B79-AC15-4984DD44CC36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22180-9E18-73F3-B846-416D4686E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DD22A-F10B-68D9-83F7-317E5D411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3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0F6D-01E0-1846-17A4-26A50D22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97C43-3E32-B14F-F7D8-B7023CEEB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41721-6A76-3111-6F0B-442F77A7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1762-3951-42A0-BC78-4A876D963C27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7B4CD-2B07-C37A-2EFF-458F5A0B0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967B3-5721-ED63-347D-3BFD711E8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1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0EA37-CE07-C271-83FB-53C55CC54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82A4E-4FDF-F907-9716-F29BB7E66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A0C97-29F2-348F-15ED-92061AA15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A3B92-56B9-1D6E-AC32-18B21CB91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F394C-FD54-47EA-8B3B-9C9003008085}" type="datetime1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895FA-3C30-CCBB-118A-202F71026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F986B-58FE-D0DB-DDC7-C2F397F0A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5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9C1D-E3D8-7ECF-7FD3-4EECE5E19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C6ACC-4845-E4F0-255A-FD40B8FD7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7129E-532F-50E0-9FD9-35290B92A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CB81F8-3D27-9E33-BDDA-59ECA3C9F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552E2E-9C70-C12E-FA19-8337D65C7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F481E5-D0C9-FDA9-22E2-D70056085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1A98-6B44-4E7B-9153-BF225657DBC6}" type="datetime1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61759B-2AE3-0ECA-F30F-7A1071BE7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D4CE58-4F52-83F2-2CBD-8BBB0C4B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9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79ED-F4E8-6E25-5F5B-3098FAFCD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7204E-DEAB-523C-CFB0-F5AB92A62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F5133-2774-4968-AF93-E06D97C84200}" type="datetime1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439FC0-B9A9-22C9-2942-2A880CB9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AAA737-0D9E-AAE4-1D34-DCC0B1616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10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306E6F-D763-174D-CF2F-47579D9BA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2F4F-2FE2-40B9-8D1D-7D51AD3C9982}" type="datetime1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53186E-48FB-B482-A1D2-FADD89240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65C43-FD0C-82A6-F521-0A4CD2B1C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11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46EB0-D069-CAC8-89FF-28D939E42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26CD3-087C-02EB-8290-09D47565D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B35EB-E691-EAEF-F822-DFD5D2C00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70E2F-5B37-591D-FEB4-9A36EEE30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82A45-0FA6-45EC-B6CD-5A16B92B7B4E}" type="datetime1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72067-4FDA-2DB5-1302-E441D527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96E95-E1C0-1752-2260-D77375F8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8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199C8-C741-34E4-7CDF-CD6D3A1F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AFA09E-7EFD-412A-551C-9524C430B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CF48E-8280-82F4-3678-94845543B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90D546-41BE-D5B5-D08F-83195E2A3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9F0BC-E43E-4BCE-A21A-E74C4CD7DB68}" type="datetime1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6A24F-06D8-8CFD-CF7C-A1EFE19D4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F8EB7-50B3-E832-7EAF-D72376AFE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7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F9939-0847-7CA0-19A4-27CE36A1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C4C65E-0A94-9FA5-923D-C2DEAEB22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55840-41A3-B62C-33B5-4CECF5F00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C606F-E885-4747-AFDA-0919387C06C2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39BEE-ACC0-E2F3-D166-C21B14398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38DE5-FD84-C2A5-AE22-5DDA7870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3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B60E1D-E072-570A-0CE5-F5EDA520C0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1EF332-A6BD-7DCA-8801-8E5EB72D6E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04B6A-E990-E662-733F-31CB786A4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3693-1644-417C-A475-70326C83E814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C5DC7-485F-4691-E37C-67B71CC94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23905-6B6B-1D88-D7B8-7061C286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1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829472-A127-5021-F686-710B48F3C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6C44F-9631-88CC-7567-3F9489D1F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727B5-0462-0E16-16A6-EFC75BE2A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5B84C1-87C0-449A-9036-B4E6EE9FF8E5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0989C-73B7-ADB6-83F8-A0B588217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8D461-DE7D-879C-A20C-9E246A9AB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B0669D-36D9-5C40-A5C8-8D9036602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1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5SNnoG4kho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DF7594-9C64-405F-BA8B-929103D78DA1}"/>
              </a:ext>
            </a:extLst>
          </p:cNvPr>
          <p:cNvSpPr txBox="1"/>
          <p:nvPr/>
        </p:nvSpPr>
        <p:spPr>
          <a:xfrm>
            <a:off x="15934765" y="-23801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9491BE16-611E-8127-4622-8D169175E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270" y="2298700"/>
            <a:ext cx="6096000" cy="2260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D26AA-F156-447E-6413-7B1DF965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C07861-BF66-76E6-68F4-D0E20A2DE96D}"/>
              </a:ext>
            </a:extLst>
          </p:cNvPr>
          <p:cNvSpPr/>
          <p:nvPr/>
        </p:nvSpPr>
        <p:spPr>
          <a:xfrm>
            <a:off x="11129211" y="6356350"/>
            <a:ext cx="132347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BDC3B8-408D-F73B-14D4-9BA8F1E93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3838" y="6166127"/>
            <a:ext cx="4348162" cy="942253"/>
          </a:xfrm>
        </p:spPr>
        <p:txBody>
          <a:bodyPr>
            <a:normAutofit/>
          </a:bodyPr>
          <a:lstStyle/>
          <a:p>
            <a:pPr algn="r"/>
            <a:r>
              <a:rPr lang="en-US" sz="1500" dirty="0">
                <a:latin typeface="Bookman Old Style" panose="02050604050505020204" pitchFamily="18" charset="0"/>
              </a:rPr>
              <a:t>ELEC 376 – Group 16</a:t>
            </a:r>
          </a:p>
          <a:p>
            <a:pPr algn="r"/>
            <a:r>
              <a:rPr lang="en-US" sz="1500" dirty="0">
                <a:latin typeface="Bookman Old Style" panose="02050604050505020204" pitchFamily="18" charset="0"/>
              </a:rPr>
              <a:t>Duncan, Hamza, Lucas, Kabeer, Nicolas</a:t>
            </a:r>
          </a:p>
        </p:txBody>
      </p:sp>
    </p:spTree>
    <p:extLst>
      <p:ext uri="{BB962C8B-B14F-4D97-AF65-F5344CB8AC3E}">
        <p14:creationId xmlns:p14="http://schemas.microsoft.com/office/powerpoint/2010/main" val="3250443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AA978E-C566-A343-E01A-3C70C3E972F3}"/>
              </a:ext>
            </a:extLst>
          </p:cNvPr>
          <p:cNvSpPr txBox="1"/>
          <p:nvPr/>
        </p:nvSpPr>
        <p:spPr>
          <a:xfrm>
            <a:off x="576251" y="2151727"/>
            <a:ext cx="110394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>
                <a:latin typeface="Bookman Old Style" panose="02050604050505020204" pitchFamily="18" charset="0"/>
              </a:rPr>
              <a:t>Students want to invest, but choosing the right stock is overwhelming.</a:t>
            </a:r>
          </a:p>
          <a:p>
            <a:pPr algn="ctr"/>
            <a:br>
              <a:rPr lang="en-CA" sz="3200" b="1">
                <a:latin typeface="Bookman Old Style" panose="02050604050505020204" pitchFamily="18" charset="0"/>
              </a:rPr>
            </a:br>
            <a:r>
              <a:rPr lang="en-CA" sz="3200" b="1">
                <a:latin typeface="Bookman Old Style" panose="02050604050505020204" pitchFamily="18" charset="0"/>
              </a:rPr>
              <a:t>stoxly was created to make that first decision simple, guided, and data-driven.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548FA9-AB79-9013-846B-9579CC06E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21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01C7-7566-1139-82A2-7A5216A7B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Overview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1FB961B-941C-CC8F-6C07-6D631FC9AC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790626"/>
              </p:ext>
            </p:extLst>
          </p:nvPr>
        </p:nvGraphicFramePr>
        <p:xfrm>
          <a:off x="838200" y="156351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6B6956-686B-BAAE-0C49-2783B40EF487}"/>
              </a:ext>
            </a:extLst>
          </p:cNvPr>
          <p:cNvSpPr txBox="1"/>
          <p:nvPr/>
        </p:nvSpPr>
        <p:spPr>
          <a:xfrm>
            <a:off x="688295" y="3092852"/>
            <a:ext cx="3448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>
                <a:latin typeface="Bookman Old Style" panose="02050604050505020204" pitchFamily="18" charset="0"/>
              </a:rPr>
              <a:t>Data Ingestion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C3D298-2A45-4E3E-3F12-8B9FB6301D6F}"/>
              </a:ext>
            </a:extLst>
          </p:cNvPr>
          <p:cNvSpPr txBox="1"/>
          <p:nvPr/>
        </p:nvSpPr>
        <p:spPr>
          <a:xfrm>
            <a:off x="8054718" y="3092852"/>
            <a:ext cx="3448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>
                <a:latin typeface="Bookman Old Style" panose="02050604050505020204" pitchFamily="18" charset="0"/>
              </a:rPr>
              <a:t>AI Prediction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6F71FF-B081-5D14-BD79-CE27550958E9}"/>
              </a:ext>
            </a:extLst>
          </p:cNvPr>
          <p:cNvSpPr txBox="1"/>
          <p:nvPr/>
        </p:nvSpPr>
        <p:spPr>
          <a:xfrm>
            <a:off x="4371506" y="5726623"/>
            <a:ext cx="3448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600">
                <a:latin typeface="Bookman Old Style" panose="02050604050505020204" pitchFamily="18" charset="0"/>
              </a:rPr>
              <a:t>AI Chatbot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E07E85-0EEC-D49A-2EBC-9BAD2B5C3273}"/>
              </a:ext>
            </a:extLst>
          </p:cNvPr>
          <p:cNvSpPr txBox="1"/>
          <p:nvPr/>
        </p:nvSpPr>
        <p:spPr>
          <a:xfrm>
            <a:off x="3045501" y="1245820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u="sng">
                <a:latin typeface="Bookman Old Style" panose="02050604050505020204" pitchFamily="18" charset="0"/>
              </a:rPr>
              <a:t>Qt Powered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CC57D1-A581-2B82-C02A-A052C903270B}"/>
              </a:ext>
            </a:extLst>
          </p:cNvPr>
          <p:cNvSpPr txBox="1"/>
          <p:nvPr/>
        </p:nvSpPr>
        <p:spPr>
          <a:xfrm>
            <a:off x="688294" y="3739183"/>
            <a:ext cx="3448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>
                <a:latin typeface="Bookman Old Style" panose="02050604050505020204" pitchFamily="18" charset="0"/>
              </a:rPr>
              <a:t>Real-time Data Feeds (SQL)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8C7CA1-27F4-7EA9-DFE3-ABC1F104AC9D}"/>
              </a:ext>
            </a:extLst>
          </p:cNvPr>
          <p:cNvSpPr txBox="1"/>
          <p:nvPr/>
        </p:nvSpPr>
        <p:spPr>
          <a:xfrm>
            <a:off x="8054716" y="3739183"/>
            <a:ext cx="32990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>
                <a:latin typeface="Bookman Old Style" panose="02050604050505020204" pitchFamily="18" charset="0"/>
              </a:rPr>
              <a:t>Recommendation System (Buy, Sell or Hold)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E08217-1FD2-CBF0-865D-043127E87ACF}"/>
              </a:ext>
            </a:extLst>
          </p:cNvPr>
          <p:cNvSpPr txBox="1"/>
          <p:nvPr/>
        </p:nvSpPr>
        <p:spPr>
          <a:xfrm>
            <a:off x="4254393" y="6294641"/>
            <a:ext cx="3683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>
                <a:latin typeface="Bookman Old Style" panose="02050604050505020204" pitchFamily="18" charset="0"/>
              </a:rPr>
              <a:t>Powered by Perplexity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C6F09-D072-6AAB-34DA-845581FB2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6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74B6-6A23-6815-F87F-C549F1FE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Frontend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9FB4D5-70D2-837D-7EE9-A2F791466B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48"/>
          <a:stretch>
            <a:fillRect/>
          </a:stretch>
        </p:blipFill>
        <p:spPr>
          <a:xfrm>
            <a:off x="4962978" y="2452969"/>
            <a:ext cx="2570841" cy="19520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1CEDE8-E075-2A24-3B15-9CACC881EB2C}"/>
              </a:ext>
            </a:extLst>
          </p:cNvPr>
          <p:cNvSpPr txBox="1"/>
          <p:nvPr/>
        </p:nvSpPr>
        <p:spPr>
          <a:xfrm>
            <a:off x="4962979" y="4946532"/>
            <a:ext cx="257084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500">
                <a:latin typeface="Bookman Old Style" panose="02050604050505020204" pitchFamily="18" charset="0"/>
              </a:rPr>
              <a:t>Interactive Stock Charts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01FCBD-1C37-0E38-6882-D8C05087BC7A}"/>
              </a:ext>
            </a:extLst>
          </p:cNvPr>
          <p:cNvSpPr txBox="1"/>
          <p:nvPr/>
        </p:nvSpPr>
        <p:spPr>
          <a:xfrm>
            <a:off x="1135287" y="4928995"/>
            <a:ext cx="333511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500">
                <a:latin typeface="Bookman Old Style" panose="02050604050505020204" pitchFamily="18" charset="0"/>
              </a:rPr>
              <a:t>AI-Powered Recommendations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118AA6-2184-68EB-8F0D-91C8E0814EF3}"/>
              </a:ext>
            </a:extLst>
          </p:cNvPr>
          <p:cNvSpPr txBox="1"/>
          <p:nvPr/>
        </p:nvSpPr>
        <p:spPr>
          <a:xfrm>
            <a:off x="8026402" y="4946532"/>
            <a:ext cx="27658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500">
                <a:latin typeface="Bookman Old Style" panose="02050604050505020204" pitchFamily="18" charset="0"/>
              </a:rPr>
              <a:t>Market Assistant Panel</a:t>
            </a:r>
          </a:p>
        </p:txBody>
      </p:sp>
      <p:pic>
        <p:nvPicPr>
          <p:cNvPr id="14" name="Picture 1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4965A943-3F6A-5627-E65C-393C07934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665" y="1314140"/>
            <a:ext cx="2693349" cy="3278860"/>
          </a:xfrm>
          <a:prstGeom prst="rect">
            <a:avLst/>
          </a:prstGeom>
        </p:spPr>
      </p:pic>
      <p:sp>
        <p:nvSpPr>
          <p:cNvPr id="15" name="AutoShape 4">
            <a:extLst>
              <a:ext uri="{FF2B5EF4-FFF2-40B4-BE49-F238E27FC236}">
                <a16:creationId xmlns:a16="http://schemas.microsoft.com/office/drawing/2014/main" id="{BD87522B-32D0-B2AE-83CE-4A15E0D7F1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" name="Picture 20" descr="A graphic of a graph&#10;&#10;AI-generated content may be incorrect.">
            <a:extLst>
              <a:ext uri="{FF2B5EF4-FFF2-40B4-BE49-F238E27FC236}">
                <a16:creationId xmlns:a16="http://schemas.microsoft.com/office/drawing/2014/main" id="{1822F334-DFD6-E2F9-425B-113352F11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6495" y="2154609"/>
            <a:ext cx="2817639" cy="254878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EEC4DF-6F0C-69A3-5DF4-B042F7633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26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8A793-7968-B7BD-9F06-F891173E6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77" y="345802"/>
            <a:ext cx="10515600" cy="1325563"/>
          </a:xfrm>
        </p:spPr>
        <p:txBody>
          <a:bodyPr/>
          <a:lstStyle/>
          <a:p>
            <a:r>
              <a:rPr lang="en-CA">
                <a:latin typeface="Bookman Old Style" panose="02050604050505020204" pitchFamily="18" charset="0"/>
              </a:rPr>
              <a:t>Backend</a:t>
            </a:r>
          </a:p>
        </p:txBody>
      </p:sp>
      <p:pic>
        <p:nvPicPr>
          <p:cNvPr id="5" name="Content Placeholder 4" descr="A black and grey text&#10;&#10;AI-generated content may be incorrect.">
            <a:extLst>
              <a:ext uri="{FF2B5EF4-FFF2-40B4-BE49-F238E27FC236}">
                <a16:creationId xmlns:a16="http://schemas.microsoft.com/office/drawing/2014/main" id="{B1FFBA14-6DEF-98F1-FB41-BCFE099C2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74493" y="1425734"/>
            <a:ext cx="3370728" cy="1429239"/>
          </a:xfrm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44C3622-F918-1A09-93C9-F48986DC3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931" y="1620385"/>
            <a:ext cx="3680011" cy="10378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FE7F61-189C-2D93-BCEC-68CA3BE83AE3}"/>
              </a:ext>
            </a:extLst>
          </p:cNvPr>
          <p:cNvSpPr txBox="1"/>
          <p:nvPr/>
        </p:nvSpPr>
        <p:spPr>
          <a:xfrm>
            <a:off x="6758296" y="3216215"/>
            <a:ext cx="44913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>
                <a:latin typeface="Bookman Old Style" panose="02050604050505020204" pitchFamily="18" charset="0"/>
              </a:rPr>
              <a:t>Historical and live Data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>
                <a:latin typeface="Bookman Old Style" panose="02050604050505020204" pitchFamily="18" charset="0"/>
              </a:rPr>
              <a:t>Low-Latency Data Storage (SQL-Based)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>
                <a:latin typeface="Bookman Old Style" panose="02050604050505020204" pitchFamily="18" charset="0"/>
              </a:rPr>
              <a:t>Flexible Data Slicing &amp; Filtering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CBD3F8-8D3E-4D7F-BA95-17138FA96795}"/>
              </a:ext>
            </a:extLst>
          </p:cNvPr>
          <p:cNvCxnSpPr/>
          <p:nvPr/>
        </p:nvCxnSpPr>
        <p:spPr>
          <a:xfrm>
            <a:off x="6603655" y="3050334"/>
            <a:ext cx="4343400" cy="0"/>
          </a:xfrm>
          <a:prstGeom prst="line">
            <a:avLst/>
          </a:prstGeom>
          <a:ln w="31750">
            <a:solidFill>
              <a:srgbClr val="4636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676856D-CE9F-22DD-96E4-E00E4DBB3181}"/>
              </a:ext>
            </a:extLst>
          </p:cNvPr>
          <p:cNvCxnSpPr>
            <a:cxnSpLocks/>
          </p:cNvCxnSpPr>
          <p:nvPr/>
        </p:nvCxnSpPr>
        <p:spPr>
          <a:xfrm>
            <a:off x="793032" y="3050334"/>
            <a:ext cx="4343400" cy="0"/>
          </a:xfrm>
          <a:prstGeom prst="line">
            <a:avLst/>
          </a:prstGeom>
          <a:ln w="31750">
            <a:solidFill>
              <a:srgbClr val="4636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76ED15A-DD25-74C5-DD56-1E15F94845CB}"/>
              </a:ext>
            </a:extLst>
          </p:cNvPr>
          <p:cNvSpPr txBox="1"/>
          <p:nvPr/>
        </p:nvSpPr>
        <p:spPr>
          <a:xfrm>
            <a:off x="857277" y="3216215"/>
            <a:ext cx="449131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>
                <a:latin typeface="Bookman Old Style"/>
              </a:rPr>
              <a:t>Account Creation and User Info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Bookman Old Style"/>
              </a:rPr>
              <a:t>Secure User Login and Authentication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latin typeface="Bookman Old Style" panose="0205060405050502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38C37-43F1-F685-1464-C89658FF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4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CB045-BDED-E612-7ECC-845AFD761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AI Chat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869C1E-CE9E-11F2-8896-4F631B630E99}"/>
              </a:ext>
            </a:extLst>
          </p:cNvPr>
          <p:cNvSpPr txBox="1"/>
          <p:nvPr/>
        </p:nvSpPr>
        <p:spPr>
          <a:xfrm>
            <a:off x="667453" y="5876322"/>
            <a:ext cx="378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Bookman Old Style" panose="02050604050505020204" pitchFamily="18" charset="0"/>
              </a:rPr>
              <a:t>Users can ask predetermined questions via Perplexity AI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251C794-BAAC-41B1-6B47-9E2E0BF5B90F}"/>
              </a:ext>
            </a:extLst>
          </p:cNvPr>
          <p:cNvCxnSpPr/>
          <p:nvPr/>
        </p:nvCxnSpPr>
        <p:spPr>
          <a:xfrm>
            <a:off x="4734560" y="3520439"/>
            <a:ext cx="2418080" cy="0"/>
          </a:xfrm>
          <a:prstGeom prst="straightConnector1">
            <a:avLst/>
          </a:prstGeom>
          <a:ln>
            <a:solidFill>
              <a:srgbClr val="4536B5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B7B7287-855C-AA7D-5A6F-F62B64BA362A}"/>
              </a:ext>
            </a:extLst>
          </p:cNvPr>
          <p:cNvSpPr txBox="1"/>
          <p:nvPr/>
        </p:nvSpPr>
        <p:spPr>
          <a:xfrm>
            <a:off x="7474687" y="5735146"/>
            <a:ext cx="3785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>
                <a:latin typeface="Bookman Old Style" panose="02050604050505020204" pitchFamily="18" charset="0"/>
              </a:rPr>
              <a:t>Perplexity AI provides users with a referenced and easy to understand answer</a:t>
            </a:r>
          </a:p>
        </p:txBody>
      </p:sp>
      <p:pic>
        <p:nvPicPr>
          <p:cNvPr id="8" name="Picture 7" descr="A screenshot of a cellphone&#10;&#10;AI-generated content may be incorrect.">
            <a:extLst>
              <a:ext uri="{FF2B5EF4-FFF2-40B4-BE49-F238E27FC236}">
                <a16:creationId xmlns:a16="http://schemas.microsoft.com/office/drawing/2014/main" id="{3854AE8C-A86B-66E1-2C33-525CFB623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260" y="1688358"/>
            <a:ext cx="2879548" cy="3923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12" name="Picture 11" descr="A screenshot of a chat&#10;&#10;AI-generated content may be incorrect.">
            <a:extLst>
              <a:ext uri="{FF2B5EF4-FFF2-40B4-BE49-F238E27FC236}">
                <a16:creationId xmlns:a16="http://schemas.microsoft.com/office/drawing/2014/main" id="{0EED31E7-933E-1443-010B-E060D9EDD0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35"/>
          <a:stretch>
            <a:fillRect/>
          </a:stretch>
        </p:blipFill>
        <p:spPr>
          <a:xfrm>
            <a:off x="7759210" y="1582404"/>
            <a:ext cx="3222120" cy="3923297"/>
          </a:xfrm>
          <a:prstGeom prst="rect">
            <a:avLst/>
          </a:prstGeom>
          <a:effectLst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D883BA1-8507-E1CA-EEB2-A9D4371C005F}"/>
              </a:ext>
            </a:extLst>
          </p:cNvPr>
          <p:cNvSpPr txBox="1"/>
          <p:nvPr/>
        </p:nvSpPr>
        <p:spPr>
          <a:xfrm>
            <a:off x="4584419" y="3139847"/>
            <a:ext cx="267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/>
              <a:t>USER SELECTS QUESTION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0067A-A176-3C10-EC5C-9F48F4AB7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54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0471E10-060F-7188-CB85-D86487CE7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3950"/>
            <a:ext cx="6155988" cy="1182927"/>
          </a:xfrm>
        </p:spPr>
        <p:txBody>
          <a:bodyPr anchor="b">
            <a:normAutofit/>
          </a:bodyPr>
          <a:lstStyle/>
          <a:p>
            <a:r>
              <a:rPr lang="en-US" sz="5200">
                <a:latin typeface="Bookman Old Style" panose="02050604050505020204" pitchFamily="18" charset="0"/>
              </a:rPr>
              <a:t>Machine Learning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77F705-BC3F-5A52-7D12-D774E45D6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6" y="2482966"/>
            <a:ext cx="6190412" cy="33444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>
                <a:solidFill>
                  <a:schemeClr val="tx1">
                    <a:alpha val="80000"/>
                  </a:schemeClr>
                </a:solidFill>
                <a:latin typeface="Bookman Old Style" panose="02050604050505020204" pitchFamily="18" charset="0"/>
                <a:ea typeface="+mn-lt"/>
                <a:cs typeface="+mn-lt"/>
              </a:rPr>
              <a:t>Raw SQL data preprocessing using SQLite </a:t>
            </a:r>
            <a:endParaRPr lang="en-US" sz="1900">
              <a:solidFill>
                <a:schemeClr val="tx1">
                  <a:alpha val="80000"/>
                </a:schemeClr>
              </a:solidFill>
              <a:latin typeface="Bookman Old Style" panose="02050604050505020204" pitchFamily="18" charset="0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900">
                <a:solidFill>
                  <a:schemeClr val="tx1">
                    <a:alpha val="80000"/>
                  </a:schemeClr>
                </a:solidFill>
                <a:latin typeface="Bookman Old Style" panose="02050604050505020204" pitchFamily="18" charset="0"/>
                <a:ea typeface="+mn-lt"/>
                <a:cs typeface="+mn-lt"/>
              </a:rPr>
              <a:t>Normalizing feature values </a:t>
            </a:r>
            <a:endParaRPr lang="en-US" sz="1900">
              <a:solidFill>
                <a:schemeClr val="tx1">
                  <a:alpha val="80000"/>
                </a:schemeClr>
              </a:solidFill>
              <a:latin typeface="Bookman Old Style" panose="02050604050505020204" pitchFamily="18" charset="0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900">
                <a:solidFill>
                  <a:schemeClr val="tx1">
                    <a:alpha val="80000"/>
                  </a:schemeClr>
                </a:solidFill>
                <a:latin typeface="Bookman Old Style" panose="02050604050505020204" pitchFamily="18" charset="0"/>
                <a:ea typeface="+mn-lt"/>
                <a:cs typeface="+mn-lt"/>
              </a:rPr>
              <a:t>Supervised label generation </a:t>
            </a:r>
            <a:endParaRPr lang="en-US" sz="1900">
              <a:solidFill>
                <a:schemeClr val="tx1">
                  <a:alpha val="8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en-US" sz="1900">
                <a:solidFill>
                  <a:schemeClr val="tx1">
                    <a:alpha val="80000"/>
                  </a:schemeClr>
                </a:solidFill>
                <a:latin typeface="Bookman Old Style" panose="02050604050505020204" pitchFamily="18" charset="0"/>
                <a:ea typeface="+mn-lt"/>
                <a:cs typeface="+mn-lt"/>
              </a:rPr>
              <a:t>Multinomial Logistic Regression Model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900">
                <a:solidFill>
                  <a:schemeClr val="tx1">
                    <a:alpha val="80000"/>
                  </a:schemeClr>
                </a:solidFill>
                <a:latin typeface="Bookman Old Style" panose="02050604050505020204" pitchFamily="18" charset="0"/>
              </a:rPr>
              <a:t>Multiclass classification - Buy, Sell or Hold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900">
                <a:solidFill>
                  <a:schemeClr val="tx1">
                    <a:alpha val="80000"/>
                  </a:schemeClr>
                </a:solidFill>
                <a:latin typeface="Bookman Old Style" panose="02050604050505020204" pitchFamily="18" charset="0"/>
              </a:rPr>
              <a:t>Used model locally, file implementation - not library imports</a:t>
            </a:r>
          </a:p>
          <a:p>
            <a:r>
              <a:rPr lang="en-US" sz="1900">
                <a:solidFill>
                  <a:schemeClr val="tx1">
                    <a:alpha val="80000"/>
                  </a:schemeClr>
                </a:solidFill>
                <a:latin typeface="Bookman Old Style" panose="02050604050505020204" pitchFamily="18" charset="0"/>
              </a:rPr>
              <a:t>Outputs stored in csv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900">
                <a:solidFill>
                  <a:schemeClr val="tx1">
                    <a:alpha val="80000"/>
                  </a:schemeClr>
                </a:solidFill>
                <a:latin typeface="Bookman Old Style" panose="02050604050505020204" pitchFamily="18" charset="0"/>
              </a:rPr>
              <a:t>Converted to JSON and text files for frontend access</a:t>
            </a:r>
          </a:p>
        </p:txBody>
      </p:sp>
      <p:pic>
        <p:nvPicPr>
          <p:cNvPr id="9" name="Picture 8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2EF47C0E-BB3C-CF0B-638B-89133AF61B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6" t="148" r="70778" b="33185"/>
          <a:stretch>
            <a:fillRect/>
          </a:stretch>
        </p:blipFill>
        <p:spPr>
          <a:xfrm>
            <a:off x="8579478" y="2412726"/>
            <a:ext cx="1859295" cy="3484937"/>
          </a:xfrm>
          <a:prstGeom prst="rect">
            <a:avLst/>
          </a:prstGeom>
        </p:spPr>
      </p:pic>
      <p:pic>
        <p:nvPicPr>
          <p:cNvPr id="11" name="Picture 10" descr="A blue square with a feather in it&#10;&#10;AI-generated content may be incorrect.">
            <a:extLst>
              <a:ext uri="{FF2B5EF4-FFF2-40B4-BE49-F238E27FC236}">
                <a16:creationId xmlns:a16="http://schemas.microsoft.com/office/drawing/2014/main" id="{07D599DA-FDCF-D012-649C-80D4B85344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" t="27963" r="4573" b="27356"/>
          <a:stretch>
            <a:fillRect/>
          </a:stretch>
        </p:blipFill>
        <p:spPr>
          <a:xfrm>
            <a:off x="8059459" y="1093164"/>
            <a:ext cx="2890030" cy="1366028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6C85556-A090-8D15-3969-971D41CB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4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BB96-DC23-3D9F-3DA0-14BCC4D9F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5138" y="2773680"/>
            <a:ext cx="3381723" cy="131063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>
                <a:solidFill>
                  <a:srgbClr val="4636B5"/>
                </a:solidFill>
                <a:latin typeface="Bookman Old Style" panose="02050604050505020204" pitchFamily="18" charset="0"/>
              </a:rPr>
              <a:t>Demo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07DE7-F2FE-F426-511B-8698687D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8</a:t>
            </a:fld>
            <a:endParaRPr lang="en-US"/>
          </a:p>
        </p:txBody>
      </p:sp>
      <p:sp>
        <p:nvSpPr>
          <p:cNvPr id="5" name="Subtitle 2">
            <a:hlinkClick r:id="rId2"/>
            <a:extLst>
              <a:ext uri="{FF2B5EF4-FFF2-40B4-BE49-F238E27FC236}">
                <a16:creationId xmlns:a16="http://schemas.microsoft.com/office/drawing/2014/main" id="{3A5A5406-31A8-9C70-DD65-5F9EC2E671AA}"/>
              </a:ext>
            </a:extLst>
          </p:cNvPr>
          <p:cNvSpPr txBox="1">
            <a:spLocks/>
          </p:cNvSpPr>
          <p:nvPr/>
        </p:nvSpPr>
        <p:spPr>
          <a:xfrm>
            <a:off x="5602035" y="4084319"/>
            <a:ext cx="987928" cy="279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dirty="0">
                <a:latin typeface="Bookman Old Style" panose="0205060405050502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Alt Link</a:t>
            </a:r>
            <a:endParaRPr lang="en-US" sz="11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21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64D8-7445-76B4-B068-B017392BE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System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58FFB-A8B2-EC6A-A132-DB0FB9F2E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19" y="1690687"/>
            <a:ext cx="8517147" cy="480218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latin typeface="Bookman Old Style" panose="02050604050505020204" pitchFamily="18" charset="0"/>
              </a:rPr>
              <a:t>Frontend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Bookman Old Style" panose="02050604050505020204" pitchFamily="18" charset="0"/>
              </a:rPr>
              <a:t>Developed desktop UI using QT for user interaction and visualization</a:t>
            </a:r>
          </a:p>
          <a:p>
            <a:r>
              <a:rPr lang="en-US">
                <a:latin typeface="Bookman Old Style" panose="02050604050505020204" pitchFamily="18" charset="0"/>
              </a:rPr>
              <a:t>Data Ingestion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Bookman Old Style" panose="02050604050505020204" pitchFamily="18" charset="0"/>
              </a:rPr>
              <a:t>Pulled market data using </a:t>
            </a:r>
            <a:r>
              <a:rPr lang="en-US" err="1">
                <a:latin typeface="Bookman Old Style" panose="02050604050505020204" pitchFamily="18" charset="0"/>
              </a:rPr>
              <a:t>Yfinance</a:t>
            </a:r>
            <a:r>
              <a:rPr lang="en-US">
                <a:latin typeface="Bookman Old Style" panose="02050604050505020204" pitchFamily="18" charset="0"/>
              </a:rPr>
              <a:t> API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Bookman Old Style" panose="02050604050505020204" pitchFamily="18" charset="0"/>
              </a:rPr>
              <a:t>Processed data in Pandas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Bookman Old Style" panose="02050604050505020204" pitchFamily="18" charset="0"/>
              </a:rPr>
              <a:t>Stored structured results into a local SQLite database</a:t>
            </a:r>
          </a:p>
          <a:p>
            <a:r>
              <a:rPr lang="en-US">
                <a:latin typeface="Bookman Old Style" panose="02050604050505020204" pitchFamily="18" charset="0"/>
              </a:rPr>
              <a:t>AI interaction Layer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Bookman Old Style" panose="02050604050505020204" pitchFamily="18" charset="0"/>
              </a:rPr>
              <a:t>Converts API data into three predefined questions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Bookman Old Style" panose="02050604050505020204" pitchFamily="18" charset="0"/>
              </a:rPr>
              <a:t>User selects question, sent to perplexity, receives in JSON, then to QT</a:t>
            </a:r>
          </a:p>
          <a:p>
            <a:r>
              <a:rPr lang="en-US">
                <a:latin typeface="Bookman Old Style" panose="02050604050505020204" pitchFamily="18" charset="0"/>
              </a:rPr>
              <a:t>Firebase Authentication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Bookman Old Style" panose="02050604050505020204" pitchFamily="18" charset="0"/>
              </a:rPr>
              <a:t>Implemented secure login + account creation feature</a:t>
            </a:r>
          </a:p>
        </p:txBody>
      </p:sp>
      <p:pic>
        <p:nvPicPr>
          <p:cNvPr id="4" name="Picture 3" descr="Hi-Res Firebase Logo Download | Logos - NUMI">
            <a:extLst>
              <a:ext uri="{FF2B5EF4-FFF2-40B4-BE49-F238E27FC236}">
                <a16:creationId xmlns:a16="http://schemas.microsoft.com/office/drawing/2014/main" id="{F5D35EE6-E37E-A32C-6B7B-A4B05B4E9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156" y="5064996"/>
            <a:ext cx="1242060" cy="1242060"/>
          </a:xfrm>
          <a:prstGeom prst="rect">
            <a:avLst/>
          </a:prstGeom>
        </p:spPr>
      </p:pic>
      <p:pic>
        <p:nvPicPr>
          <p:cNvPr id="5" name="Picture 4" descr="Yahoo Finance logo in transparent PNG and vectorized SVG formats">
            <a:extLst>
              <a:ext uri="{FF2B5EF4-FFF2-40B4-BE49-F238E27FC236}">
                <a16:creationId xmlns:a16="http://schemas.microsoft.com/office/drawing/2014/main" id="{55438F80-1084-3DC4-74C1-7F3A209C2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8356" y="2291316"/>
            <a:ext cx="1089660" cy="1089660"/>
          </a:xfrm>
          <a:prstGeom prst="rect">
            <a:avLst/>
          </a:prstGeom>
        </p:spPr>
      </p:pic>
      <p:pic>
        <p:nvPicPr>
          <p:cNvPr id="7" name="Picture 6" descr="Qt (software) - Wikipedia">
            <a:extLst>
              <a:ext uri="{FF2B5EF4-FFF2-40B4-BE49-F238E27FC236}">
                <a16:creationId xmlns:a16="http://schemas.microsoft.com/office/drawing/2014/main" id="{03917FA1-C638-6F7A-3D06-7C619D2D9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3292" y="1119106"/>
            <a:ext cx="1392488" cy="944880"/>
          </a:xfrm>
          <a:prstGeom prst="rect">
            <a:avLst/>
          </a:prstGeom>
        </p:spPr>
      </p:pic>
      <p:pic>
        <p:nvPicPr>
          <p:cNvPr id="8" name="Picture 7" descr="Perplexity Ai Logo PNG Vectors Free Download">
            <a:extLst>
              <a:ext uri="{FF2B5EF4-FFF2-40B4-BE49-F238E27FC236}">
                <a16:creationId xmlns:a16="http://schemas.microsoft.com/office/drawing/2014/main" id="{60D31A62-3C5D-92D6-7BF3-4263FAD23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4856" y="3608306"/>
            <a:ext cx="1229360" cy="122936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897ADD-BA36-95E0-74FD-9ED63286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17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2B316-9504-6B2A-664C-D1069D36C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Difficulties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C437F-0771-3228-3C80-B5CC937F3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66850"/>
            <a:ext cx="5157787" cy="447675"/>
          </a:xfrm>
        </p:spPr>
        <p:txBody>
          <a:bodyPr/>
          <a:lstStyle/>
          <a:p>
            <a:r>
              <a:rPr lang="en-CA" b="0">
                <a:latin typeface="Bookman Old Style" panose="02050604050505020204" pitchFamily="18" charset="0"/>
              </a:rPr>
              <a:t>Overcome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0D2BAA-A178-3678-5699-AC216C2A7C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466850"/>
            <a:ext cx="5183188" cy="447675"/>
          </a:xfrm>
        </p:spPr>
        <p:txBody>
          <a:bodyPr/>
          <a:lstStyle/>
          <a:p>
            <a:r>
              <a:rPr lang="en-CA">
                <a:latin typeface="Bookman Old Style" panose="02050604050505020204" pitchFamily="18" charset="0"/>
              </a:rPr>
              <a:t>Not </a:t>
            </a:r>
            <a:r>
              <a:rPr lang="en-CA" b="0">
                <a:latin typeface="Bookman Old Style" panose="02050604050505020204" pitchFamily="18" charset="0"/>
              </a:rPr>
              <a:t>Overcome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549F14-E886-5B3F-0C36-3A3778483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10</a:t>
            </a:fld>
            <a:endParaRPr lang="en-US"/>
          </a:p>
        </p:txBody>
      </p:sp>
      <p:sp>
        <p:nvSpPr>
          <p:cNvPr id="9" name="Rounded Rectangle 16">
            <a:extLst>
              <a:ext uri="{FF2B5EF4-FFF2-40B4-BE49-F238E27FC236}">
                <a16:creationId xmlns:a16="http://schemas.microsoft.com/office/drawing/2014/main" id="{5A979E82-A7EF-8654-E7F8-91FAEF152F41}"/>
              </a:ext>
            </a:extLst>
          </p:cNvPr>
          <p:cNvSpPr/>
          <p:nvPr/>
        </p:nvSpPr>
        <p:spPr>
          <a:xfrm>
            <a:off x="836613" y="1950224"/>
            <a:ext cx="4344677" cy="1664515"/>
          </a:xfrm>
          <a:prstGeom prst="roundRect">
            <a:avLst/>
          </a:prstGeom>
          <a:solidFill>
            <a:srgbClr val="4636B5">
              <a:alpha val="5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>
                <a:latin typeface="Bookman Old Style" panose="02050604050505020204" pitchFamily="18" charset="0"/>
              </a:rPr>
              <a:t>Frontend</a:t>
            </a:r>
          </a:p>
          <a:p>
            <a:pPr lvl="1"/>
            <a:r>
              <a:rPr lang="en-CA">
                <a:latin typeface="Bookman Old Style" panose="02050604050505020204" pitchFamily="18" charset="0"/>
              </a:rPr>
              <a:t>Changed from React to QT to meet 60%+ C++ requirement</a:t>
            </a:r>
          </a:p>
          <a:p>
            <a:pPr algn="ctr"/>
            <a:endParaRPr lang="en-US"/>
          </a:p>
        </p:txBody>
      </p:sp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02F1A547-54B4-B82A-ABCE-48077C4E14A8}"/>
              </a:ext>
            </a:extLst>
          </p:cNvPr>
          <p:cNvSpPr/>
          <p:nvPr/>
        </p:nvSpPr>
        <p:spPr>
          <a:xfrm>
            <a:off x="836613" y="3429000"/>
            <a:ext cx="4344677" cy="1664515"/>
          </a:xfrm>
          <a:prstGeom prst="roundRect">
            <a:avLst/>
          </a:prstGeom>
          <a:solidFill>
            <a:srgbClr val="4636B5">
              <a:alpha val="5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>
                <a:latin typeface="Bookman Old Style" panose="02050604050505020204" pitchFamily="18" charset="0"/>
              </a:rPr>
              <a:t>Data Ingestion</a:t>
            </a:r>
          </a:p>
          <a:p>
            <a:pPr lvl="1"/>
            <a:r>
              <a:rPr lang="en-CA">
                <a:latin typeface="Bookman Old Style" panose="02050604050505020204" pitchFamily="18" charset="0"/>
              </a:rPr>
              <a:t>Slow API calls</a:t>
            </a:r>
          </a:p>
          <a:p>
            <a:pPr lvl="1"/>
            <a:r>
              <a:rPr lang="en-CA">
                <a:latin typeface="Bookman Old Style" panose="02050604050505020204" pitchFamily="18" charset="0"/>
              </a:rPr>
              <a:t>One call and stored in SQL database</a:t>
            </a:r>
          </a:p>
        </p:txBody>
      </p:sp>
      <p:sp>
        <p:nvSpPr>
          <p:cNvPr id="11" name="Rounded Rectangle 16">
            <a:extLst>
              <a:ext uri="{FF2B5EF4-FFF2-40B4-BE49-F238E27FC236}">
                <a16:creationId xmlns:a16="http://schemas.microsoft.com/office/drawing/2014/main" id="{64DE4E44-B0D2-B6C2-C279-7E91EC4345AC}"/>
              </a:ext>
            </a:extLst>
          </p:cNvPr>
          <p:cNvSpPr/>
          <p:nvPr/>
        </p:nvSpPr>
        <p:spPr>
          <a:xfrm>
            <a:off x="836612" y="4907776"/>
            <a:ext cx="4344677" cy="1664515"/>
          </a:xfrm>
          <a:prstGeom prst="roundRect">
            <a:avLst/>
          </a:prstGeom>
          <a:solidFill>
            <a:srgbClr val="4636B5">
              <a:alpha val="5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>
                <a:latin typeface="Bookman Old Style" panose="02050604050505020204" pitchFamily="18" charset="0"/>
              </a:rPr>
              <a:t>AI Interaction</a:t>
            </a:r>
          </a:p>
          <a:p>
            <a:pPr lvl="1"/>
            <a:r>
              <a:rPr lang="en-CA">
                <a:latin typeface="Bookman Old Style" panose="02050604050505020204" pitchFamily="18" charset="0"/>
              </a:rPr>
              <a:t>Answers too complicated</a:t>
            </a:r>
          </a:p>
          <a:p>
            <a:pPr lvl="1"/>
            <a:r>
              <a:rPr lang="en-CA">
                <a:latin typeface="Bookman Old Style" panose="02050604050505020204" pitchFamily="18" charset="0"/>
              </a:rPr>
              <a:t>Prompted for a simpler output</a:t>
            </a:r>
          </a:p>
        </p:txBody>
      </p: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06E8ECBC-FEB1-C435-4FC1-079D91759BE3}"/>
              </a:ext>
            </a:extLst>
          </p:cNvPr>
          <p:cNvSpPr/>
          <p:nvPr/>
        </p:nvSpPr>
        <p:spPr>
          <a:xfrm>
            <a:off x="5994399" y="3429000"/>
            <a:ext cx="4344677" cy="1664515"/>
          </a:xfrm>
          <a:prstGeom prst="roundRect">
            <a:avLst/>
          </a:prstGeom>
          <a:solidFill>
            <a:srgbClr val="4636B5">
              <a:alpha val="5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>
                <a:latin typeface="Bookman Old Style" panose="02050604050505020204" pitchFamily="18" charset="0"/>
              </a:rPr>
              <a:t>ML Model</a:t>
            </a:r>
          </a:p>
          <a:p>
            <a:pPr lvl="1"/>
            <a:r>
              <a:rPr lang="en-CA">
                <a:latin typeface="Bookman Old Style" panose="02050604050505020204" pitchFamily="18" charset="0"/>
              </a:rPr>
              <a:t>Could not use XG Boost, Cat Boost, or </a:t>
            </a:r>
            <a:r>
              <a:rPr lang="en-US">
                <a:latin typeface="Bookman Old Style" panose="02050604050505020204" pitchFamily="18" charset="0"/>
              </a:rPr>
              <a:t>Random Forest Regression Model for the ML </a:t>
            </a:r>
            <a:r>
              <a:rPr lang="en-CA">
                <a:latin typeface="Bookman Old Style" panose="02050604050505020204" pitchFamily="18" charset="0"/>
              </a:rPr>
              <a:t>due to C++ restrictions</a:t>
            </a:r>
          </a:p>
        </p:txBody>
      </p:sp>
    </p:spTree>
    <p:extLst>
      <p:ext uri="{BB962C8B-B14F-4D97-AF65-F5344CB8AC3E}">
        <p14:creationId xmlns:p14="http://schemas.microsoft.com/office/powerpoint/2010/main" val="1395986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F2AB5F09-BA9F-5558-5F89-E7266A66CB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2183396"/>
            <a:ext cx="885963" cy="885963"/>
          </a:xfrm>
          <a:prstGeom prst="rect">
            <a:avLst/>
          </a:prstGeom>
        </p:spPr>
      </p:pic>
      <p:pic>
        <p:nvPicPr>
          <p:cNvPr id="12" name="Graphic 11" descr="Badge with solid fill">
            <a:extLst>
              <a:ext uri="{FF2B5EF4-FFF2-40B4-BE49-F238E27FC236}">
                <a16:creationId xmlns:a16="http://schemas.microsoft.com/office/drawing/2014/main" id="{475263FC-E7E9-F816-ED94-E5DE0A5698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4147481"/>
            <a:ext cx="885963" cy="885963"/>
          </a:xfrm>
          <a:prstGeom prst="rect">
            <a:avLst/>
          </a:prstGeom>
        </p:spPr>
      </p:pic>
      <p:pic>
        <p:nvPicPr>
          <p:cNvPr id="14" name="Graphic 13" descr="Badge 3 with solid fill">
            <a:extLst>
              <a:ext uri="{FF2B5EF4-FFF2-40B4-BE49-F238E27FC236}">
                <a16:creationId xmlns:a16="http://schemas.microsoft.com/office/drawing/2014/main" id="{41FE8534-7142-8516-DAA0-484415A35C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9079" y="2183396"/>
            <a:ext cx="892315" cy="892315"/>
          </a:xfrm>
          <a:prstGeom prst="rect">
            <a:avLst/>
          </a:prstGeom>
        </p:spPr>
      </p:pic>
      <p:pic>
        <p:nvPicPr>
          <p:cNvPr id="16" name="Graphic 15" descr="Badge 4 with solid fill">
            <a:extLst>
              <a:ext uri="{FF2B5EF4-FFF2-40B4-BE49-F238E27FC236}">
                <a16:creationId xmlns:a16="http://schemas.microsoft.com/office/drawing/2014/main" id="{CD1E046D-F54A-FD89-EDA0-622BE5FAA7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39078" y="4209153"/>
            <a:ext cx="892316" cy="8923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BFF6993-6DFF-39C3-5F47-733EACF96D9B}"/>
              </a:ext>
            </a:extLst>
          </p:cNvPr>
          <p:cNvSpPr txBox="1"/>
          <p:nvPr/>
        </p:nvSpPr>
        <p:spPr>
          <a:xfrm>
            <a:off x="1798228" y="2272434"/>
            <a:ext cx="3397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Bookman Old Style" panose="02050604050505020204" pitchFamily="18" charset="0"/>
              </a:rPr>
              <a:t>Identify a Project Better Suited to C++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530154-1BAD-25D5-A9F1-BC6430363791}"/>
              </a:ext>
            </a:extLst>
          </p:cNvPr>
          <p:cNvSpPr txBox="1"/>
          <p:nvPr/>
        </p:nvSpPr>
        <p:spPr>
          <a:xfrm>
            <a:off x="1798228" y="4209153"/>
            <a:ext cx="40561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Bookman Old Style" panose="02050604050505020204" pitchFamily="18" charset="0"/>
              </a:rPr>
              <a:t>Implement an XGBoost or Random Forest Regression Model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CE7365-A79B-ECC3-E7B2-97C6CCE01FBB}"/>
              </a:ext>
            </a:extLst>
          </p:cNvPr>
          <p:cNvSpPr txBox="1"/>
          <p:nvPr/>
        </p:nvSpPr>
        <p:spPr>
          <a:xfrm>
            <a:off x="7005459" y="2225181"/>
            <a:ext cx="3564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Bookman Old Style" panose="02050604050505020204" pitchFamily="18" charset="0"/>
              </a:rPr>
              <a:t>Implement a Dynamic Question Feature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1D57EC-E5D0-FC95-7038-7483F2ABDBE0}"/>
              </a:ext>
            </a:extLst>
          </p:cNvPr>
          <p:cNvSpPr txBox="1"/>
          <p:nvPr/>
        </p:nvSpPr>
        <p:spPr>
          <a:xfrm>
            <a:off x="7005459" y="4236519"/>
            <a:ext cx="39536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>
                <a:latin typeface="Bookman Old Style" panose="02050604050505020204" pitchFamily="18" charset="0"/>
              </a:rPr>
              <a:t>Improve Feature Planning Across Sprints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FAB598F6-5059-3DC3-1131-4FE435696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What We Would Do Differently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9FE5C11-92A7-2B7B-5DCC-EB18E221C741}"/>
              </a:ext>
            </a:extLst>
          </p:cNvPr>
          <p:cNvCxnSpPr/>
          <p:nvPr/>
        </p:nvCxnSpPr>
        <p:spPr>
          <a:xfrm>
            <a:off x="697424" y="1690688"/>
            <a:ext cx="99964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896C4C-8591-DC2C-59B6-6345EB2A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2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5B405E9-B0F9-657A-41A3-DDDB7023950D}"/>
              </a:ext>
            </a:extLst>
          </p:cNvPr>
          <p:cNvSpPr/>
          <p:nvPr/>
        </p:nvSpPr>
        <p:spPr>
          <a:xfrm>
            <a:off x="337051" y="3584141"/>
            <a:ext cx="11517898" cy="2470971"/>
          </a:xfrm>
          <a:prstGeom prst="roundRect">
            <a:avLst/>
          </a:prstGeom>
          <a:solidFill>
            <a:srgbClr val="4636B5">
              <a:alpha val="5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0A6B9-B0F9-174B-2434-3E85230B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424" y="365125"/>
            <a:ext cx="10515600" cy="1325563"/>
          </a:xfrm>
        </p:spPr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Library and Framework 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E5BE6-0221-E9FA-605D-FACEF4D44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424" y="2089672"/>
            <a:ext cx="9996407" cy="1015284"/>
          </a:xfrm>
        </p:spPr>
        <p:txBody>
          <a:bodyPr>
            <a:normAutofit/>
          </a:bodyPr>
          <a:lstStyle/>
          <a:p>
            <a:r>
              <a:rPr lang="en-CA" sz="2400">
                <a:latin typeface="Bookman Old Style" panose="02050604050505020204" pitchFamily="18" charset="0"/>
              </a:rPr>
              <a:t>Library usage enabled core functionality across all development stages and functionalities of the project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7406F61-B32D-BA2A-714F-C1DFBA18AAD6}"/>
              </a:ext>
            </a:extLst>
          </p:cNvPr>
          <p:cNvCxnSpPr/>
          <p:nvPr/>
        </p:nvCxnSpPr>
        <p:spPr>
          <a:xfrm>
            <a:off x="1216617" y="1690688"/>
            <a:ext cx="99964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text with a feather&#10;&#10;AI-generated content may be incorrect.">
            <a:extLst>
              <a:ext uri="{FF2B5EF4-FFF2-40B4-BE49-F238E27FC236}">
                <a16:creationId xmlns:a16="http://schemas.microsoft.com/office/drawing/2014/main" id="{825A415E-7ADD-0B0B-DE0C-CE015F843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24" y="4211082"/>
            <a:ext cx="2982665" cy="1410940"/>
          </a:xfrm>
          <a:prstGeom prst="rect">
            <a:avLst/>
          </a:prstGeom>
        </p:spPr>
      </p:pic>
      <p:pic>
        <p:nvPicPr>
          <p:cNvPr id="10" name="Picture 9" descr="Yahoo Finance logo in transparent PNG and vectorized SVG formats">
            <a:extLst>
              <a:ext uri="{FF2B5EF4-FFF2-40B4-BE49-F238E27FC236}">
                <a16:creationId xmlns:a16="http://schemas.microsoft.com/office/drawing/2014/main" id="{B9AD09D1-C633-898A-E2FA-4A3260BBC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74" y="4303193"/>
            <a:ext cx="1306830" cy="1306830"/>
          </a:xfrm>
          <a:prstGeom prst="rect">
            <a:avLst/>
          </a:prstGeom>
        </p:spPr>
      </p:pic>
      <p:pic>
        <p:nvPicPr>
          <p:cNvPr id="11" name="Picture 10" descr="Qt (software) - Wikipedia">
            <a:extLst>
              <a:ext uri="{FF2B5EF4-FFF2-40B4-BE49-F238E27FC236}">
                <a16:creationId xmlns:a16="http://schemas.microsoft.com/office/drawing/2014/main" id="{80E246F1-5F8D-4DD5-C28C-CDD9695CA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6738" y="4409779"/>
            <a:ext cx="1861028" cy="12628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C504FA-612D-581E-559D-A7B2159B2540}"/>
              </a:ext>
            </a:extLst>
          </p:cNvPr>
          <p:cNvSpPr txBox="1"/>
          <p:nvPr/>
        </p:nvSpPr>
        <p:spPr>
          <a:xfrm>
            <a:off x="3746952" y="3863760"/>
            <a:ext cx="1948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>
                <a:latin typeface="Bookman Old Style" panose="02050604050505020204" pitchFamily="18" charset="0"/>
              </a:rPr>
              <a:t>Data Ingestion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3D32F8-F367-26EF-9729-90A54FE0E1DF}"/>
              </a:ext>
            </a:extLst>
          </p:cNvPr>
          <p:cNvSpPr txBox="1"/>
          <p:nvPr/>
        </p:nvSpPr>
        <p:spPr>
          <a:xfrm>
            <a:off x="609937" y="3841750"/>
            <a:ext cx="26098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>
                <a:latin typeface="Bookman Old Style" panose="02050604050505020204" pitchFamily="18" charset="0"/>
              </a:rPr>
              <a:t>Local Data </a:t>
            </a:r>
            <a:r>
              <a:rPr lang="en-CA" sz="2000">
                <a:latin typeface="Bookman Old Style" panose="02050604050505020204" pitchFamily="18" charset="0"/>
              </a:rPr>
              <a:t>Storage</a:t>
            </a:r>
            <a:endParaRPr lang="en-CA">
              <a:latin typeface="Bookman Old Style" panose="02050604050505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0F890A-5168-6912-D32A-17767275C33E}"/>
              </a:ext>
            </a:extLst>
          </p:cNvPr>
          <p:cNvSpPr txBox="1"/>
          <p:nvPr/>
        </p:nvSpPr>
        <p:spPr>
          <a:xfrm>
            <a:off x="8616644" y="3841750"/>
            <a:ext cx="32383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2000">
                <a:latin typeface="Bookman Old Style" panose="02050604050505020204" pitchFamily="18" charset="0"/>
              </a:rPr>
              <a:t>Application</a:t>
            </a:r>
            <a:r>
              <a:rPr lang="en-CA">
                <a:latin typeface="Bookman Old Style" panose="02050604050505020204" pitchFamily="18" charset="0"/>
              </a:rPr>
              <a:t>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DCBBA-56C5-BC55-98AF-F6E39392D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9DF1C3-5F52-97D7-F5F5-748E871EF001}"/>
              </a:ext>
            </a:extLst>
          </p:cNvPr>
          <p:cNvSpPr txBox="1"/>
          <p:nvPr/>
        </p:nvSpPr>
        <p:spPr>
          <a:xfrm>
            <a:off x="6332879" y="3857139"/>
            <a:ext cx="1948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>
                <a:latin typeface="Bookman Old Style" panose="02050604050505020204" pitchFamily="18" charset="0"/>
              </a:rPr>
              <a:t>API Requests</a:t>
            </a:r>
          </a:p>
        </p:txBody>
      </p:sp>
      <p:pic>
        <p:nvPicPr>
          <p:cNvPr id="12" name="Picture 11" descr="A turtle with text overlay&#10;&#10;AI-generated content may be incorrect.">
            <a:extLst>
              <a:ext uri="{FF2B5EF4-FFF2-40B4-BE49-F238E27FC236}">
                <a16:creationId xmlns:a16="http://schemas.microsoft.com/office/drawing/2014/main" id="{223CB6BA-DCCA-F6F7-4994-1539A8D85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879" y="4295657"/>
            <a:ext cx="1669980" cy="149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2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E70D1-F560-5351-500D-6CDC1D3EE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>
                <a:latin typeface="Bookman Old Style"/>
              </a:rPr>
              <a:t>Work Left To Do</a:t>
            </a:r>
            <a:endParaRPr lang="en-US" sz="5200">
              <a:latin typeface="Bookman Old Style" panose="020506040505050202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88D98F-013E-CC61-2BD2-E726D87945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302672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5B4EA-D76C-AED7-D4A3-7FF38D092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68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0DCC5-C584-7511-1FC9-E9A89F98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Team Techniques</a:t>
            </a:r>
          </a:p>
        </p:txBody>
      </p:sp>
      <p:grpSp>
        <p:nvGrpSpPr>
          <p:cNvPr id="15" name="Group 1">
            <a:extLst>
              <a:ext uri="{FF2B5EF4-FFF2-40B4-BE49-F238E27FC236}">
                <a16:creationId xmlns:a16="http://schemas.microsoft.com/office/drawing/2014/main" id="{88B8711A-6BFD-B641-2ABD-353FE26BCEA8}"/>
              </a:ext>
            </a:extLst>
          </p:cNvPr>
          <p:cNvGrpSpPr>
            <a:grpSpLocks/>
          </p:cNvGrpSpPr>
          <p:nvPr/>
        </p:nvGrpSpPr>
        <p:grpSpPr bwMode="auto">
          <a:xfrm>
            <a:off x="4432464" y="1690688"/>
            <a:ext cx="3187655" cy="4337828"/>
            <a:chOff x="11194805" y="-3758822"/>
            <a:chExt cx="8487243" cy="11549622"/>
          </a:xfrm>
          <a:solidFill>
            <a:srgbClr val="4636B5"/>
          </a:solidFill>
        </p:grpSpPr>
        <p:sp>
          <p:nvSpPr>
            <p:cNvPr id="24" name="Shape 166">
              <a:extLst>
                <a:ext uri="{FF2B5EF4-FFF2-40B4-BE49-F238E27FC236}">
                  <a16:creationId xmlns:a16="http://schemas.microsoft.com/office/drawing/2014/main" id="{27624C29-D62E-9E0D-AB1A-AB33347E8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3497" y="4126850"/>
              <a:ext cx="3638551" cy="3663950"/>
            </a:xfrm>
            <a:custGeom>
              <a:avLst/>
              <a:gdLst>
                <a:gd name="T0" fmla="*/ 2147483646 w 21320"/>
                <a:gd name="T1" fmla="*/ 2147483646 h 21225"/>
                <a:gd name="T2" fmla="*/ 2147483646 w 21320"/>
                <a:gd name="T3" fmla="*/ 2147483646 h 21225"/>
                <a:gd name="T4" fmla="*/ 2147483646 w 21320"/>
                <a:gd name="T5" fmla="*/ 2147483646 h 21225"/>
                <a:gd name="T6" fmla="*/ 2147483646 w 21320"/>
                <a:gd name="T7" fmla="*/ 2147483646 h 21225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20" h="21225" extrusionOk="0">
                  <a:moveTo>
                    <a:pt x="9112" y="3358"/>
                  </a:moveTo>
                  <a:cubicBezTo>
                    <a:pt x="9215" y="3425"/>
                    <a:pt x="9241" y="3563"/>
                    <a:pt x="9169" y="3661"/>
                  </a:cubicBezTo>
                  <a:cubicBezTo>
                    <a:pt x="9123" y="3724"/>
                    <a:pt x="9049" y="3754"/>
                    <a:pt x="8978" y="3772"/>
                  </a:cubicBezTo>
                  <a:cubicBezTo>
                    <a:pt x="8911" y="3788"/>
                    <a:pt x="8840" y="3797"/>
                    <a:pt x="8767" y="3794"/>
                  </a:cubicBezTo>
                  <a:lnTo>
                    <a:pt x="4502" y="3794"/>
                  </a:lnTo>
                  <a:cubicBezTo>
                    <a:pt x="4308" y="3786"/>
                    <a:pt x="4120" y="3857"/>
                    <a:pt x="3982" y="3992"/>
                  </a:cubicBezTo>
                  <a:cubicBezTo>
                    <a:pt x="3842" y="4129"/>
                    <a:pt x="3767" y="4318"/>
                    <a:pt x="3776" y="4512"/>
                  </a:cubicBezTo>
                  <a:lnTo>
                    <a:pt x="3776" y="8774"/>
                  </a:lnTo>
                  <a:cubicBezTo>
                    <a:pt x="3783" y="8841"/>
                    <a:pt x="3766" y="8905"/>
                    <a:pt x="3732" y="8958"/>
                  </a:cubicBezTo>
                  <a:cubicBezTo>
                    <a:pt x="3709" y="8993"/>
                    <a:pt x="3677" y="9025"/>
                    <a:pt x="3633" y="9039"/>
                  </a:cubicBezTo>
                  <a:cubicBezTo>
                    <a:pt x="3580" y="9056"/>
                    <a:pt x="3525" y="9041"/>
                    <a:pt x="3476" y="9023"/>
                  </a:cubicBezTo>
                  <a:cubicBezTo>
                    <a:pt x="3393" y="8992"/>
                    <a:pt x="3313" y="8947"/>
                    <a:pt x="3241" y="8889"/>
                  </a:cubicBezTo>
                  <a:cubicBezTo>
                    <a:pt x="1718" y="7898"/>
                    <a:pt x="-269" y="9176"/>
                    <a:pt x="30" y="10953"/>
                  </a:cubicBezTo>
                  <a:cubicBezTo>
                    <a:pt x="280" y="12437"/>
                    <a:pt x="2052" y="13108"/>
                    <a:pt x="3241" y="12168"/>
                  </a:cubicBezTo>
                  <a:cubicBezTo>
                    <a:pt x="3334" y="12071"/>
                    <a:pt x="3485" y="12055"/>
                    <a:pt x="3596" y="12130"/>
                  </a:cubicBezTo>
                  <a:cubicBezTo>
                    <a:pt x="3657" y="12172"/>
                    <a:pt x="3697" y="12232"/>
                    <a:pt x="3719" y="12296"/>
                  </a:cubicBezTo>
                  <a:cubicBezTo>
                    <a:pt x="3737" y="12347"/>
                    <a:pt x="3744" y="12401"/>
                    <a:pt x="3748" y="12455"/>
                  </a:cubicBezTo>
                  <a:cubicBezTo>
                    <a:pt x="3751" y="12514"/>
                    <a:pt x="3749" y="12574"/>
                    <a:pt x="3741" y="12636"/>
                  </a:cubicBezTo>
                  <a:lnTo>
                    <a:pt x="3741" y="16715"/>
                  </a:lnTo>
                  <a:cubicBezTo>
                    <a:pt x="3730" y="16901"/>
                    <a:pt x="3803" y="17082"/>
                    <a:pt x="3941" y="17209"/>
                  </a:cubicBezTo>
                  <a:cubicBezTo>
                    <a:pt x="4068" y="17327"/>
                    <a:pt x="4238" y="17389"/>
                    <a:pt x="4412" y="17378"/>
                  </a:cubicBezTo>
                  <a:lnTo>
                    <a:pt x="8857" y="17378"/>
                  </a:lnTo>
                  <a:cubicBezTo>
                    <a:pt x="8991" y="17364"/>
                    <a:pt x="9111" y="17458"/>
                    <a:pt x="9129" y="17590"/>
                  </a:cubicBezTo>
                  <a:cubicBezTo>
                    <a:pt x="9137" y="17654"/>
                    <a:pt x="9118" y="17717"/>
                    <a:pt x="9094" y="17774"/>
                  </a:cubicBezTo>
                  <a:cubicBezTo>
                    <a:pt x="9071" y="17828"/>
                    <a:pt x="9041" y="17881"/>
                    <a:pt x="9005" y="17931"/>
                  </a:cubicBezTo>
                  <a:cubicBezTo>
                    <a:pt x="7941" y="19159"/>
                    <a:pt x="8719" y="21062"/>
                    <a:pt x="10347" y="21215"/>
                  </a:cubicBezTo>
                  <a:cubicBezTo>
                    <a:pt x="12149" y="21385"/>
                    <a:pt x="13292" y="19353"/>
                    <a:pt x="12195" y="17931"/>
                  </a:cubicBezTo>
                  <a:cubicBezTo>
                    <a:pt x="12151" y="17877"/>
                    <a:pt x="12119" y="17818"/>
                    <a:pt x="12097" y="17756"/>
                  </a:cubicBezTo>
                  <a:cubicBezTo>
                    <a:pt x="12071" y="17684"/>
                    <a:pt x="12059" y="17604"/>
                    <a:pt x="12093" y="17533"/>
                  </a:cubicBezTo>
                  <a:cubicBezTo>
                    <a:pt x="12128" y="17458"/>
                    <a:pt x="12199" y="17414"/>
                    <a:pt x="12272" y="17387"/>
                  </a:cubicBezTo>
                  <a:cubicBezTo>
                    <a:pt x="12340" y="17362"/>
                    <a:pt x="12414" y="17350"/>
                    <a:pt x="12491" y="17353"/>
                  </a:cubicBezTo>
                  <a:lnTo>
                    <a:pt x="16690" y="17353"/>
                  </a:lnTo>
                  <a:cubicBezTo>
                    <a:pt x="16925" y="17378"/>
                    <a:pt x="17157" y="17286"/>
                    <a:pt x="17308" y="17108"/>
                  </a:cubicBezTo>
                  <a:cubicBezTo>
                    <a:pt x="17432" y="16962"/>
                    <a:pt x="17490" y="16773"/>
                    <a:pt x="17468" y="16584"/>
                  </a:cubicBezTo>
                  <a:lnTo>
                    <a:pt x="17468" y="12374"/>
                  </a:lnTo>
                  <a:cubicBezTo>
                    <a:pt x="17497" y="12255"/>
                    <a:pt x="17583" y="12159"/>
                    <a:pt x="17698" y="12116"/>
                  </a:cubicBezTo>
                  <a:cubicBezTo>
                    <a:pt x="17829" y="12067"/>
                    <a:pt x="17976" y="12095"/>
                    <a:pt x="18080" y="12187"/>
                  </a:cubicBezTo>
                  <a:cubicBezTo>
                    <a:pt x="19405" y="13180"/>
                    <a:pt x="21308" y="12253"/>
                    <a:pt x="21320" y="10609"/>
                  </a:cubicBezTo>
                  <a:cubicBezTo>
                    <a:pt x="21331" y="8954"/>
                    <a:pt x="19419" y="8002"/>
                    <a:pt x="18080" y="8997"/>
                  </a:cubicBezTo>
                  <a:cubicBezTo>
                    <a:pt x="18032" y="9039"/>
                    <a:pt x="17978" y="9072"/>
                    <a:pt x="17922" y="9095"/>
                  </a:cubicBezTo>
                  <a:cubicBezTo>
                    <a:pt x="17877" y="9114"/>
                    <a:pt x="17829" y="9127"/>
                    <a:pt x="17780" y="9124"/>
                  </a:cubicBezTo>
                  <a:cubicBezTo>
                    <a:pt x="17731" y="9121"/>
                    <a:pt x="17685" y="9102"/>
                    <a:pt x="17643" y="9075"/>
                  </a:cubicBezTo>
                  <a:cubicBezTo>
                    <a:pt x="17535" y="9006"/>
                    <a:pt x="17465" y="8891"/>
                    <a:pt x="17455" y="8765"/>
                  </a:cubicBezTo>
                  <a:lnTo>
                    <a:pt x="17455" y="4688"/>
                  </a:lnTo>
                  <a:cubicBezTo>
                    <a:pt x="17483" y="4477"/>
                    <a:pt x="17420" y="4264"/>
                    <a:pt x="17282" y="4100"/>
                  </a:cubicBezTo>
                  <a:cubicBezTo>
                    <a:pt x="17133" y="3924"/>
                    <a:pt x="16911" y="3823"/>
                    <a:pt x="16679" y="3826"/>
                  </a:cubicBezTo>
                  <a:lnTo>
                    <a:pt x="12438" y="3826"/>
                  </a:lnTo>
                  <a:cubicBezTo>
                    <a:pt x="12365" y="3841"/>
                    <a:pt x="12292" y="3839"/>
                    <a:pt x="12221" y="3821"/>
                  </a:cubicBezTo>
                  <a:cubicBezTo>
                    <a:pt x="12157" y="3805"/>
                    <a:pt x="12096" y="3775"/>
                    <a:pt x="12056" y="3724"/>
                  </a:cubicBezTo>
                  <a:cubicBezTo>
                    <a:pt x="11970" y="3615"/>
                    <a:pt x="11997" y="3457"/>
                    <a:pt x="12114" y="3382"/>
                  </a:cubicBezTo>
                  <a:cubicBezTo>
                    <a:pt x="13298" y="2222"/>
                    <a:pt x="12611" y="224"/>
                    <a:pt x="10957" y="18"/>
                  </a:cubicBezTo>
                  <a:cubicBezTo>
                    <a:pt x="9092" y="-215"/>
                    <a:pt x="7905" y="1934"/>
                    <a:pt x="9112" y="3358"/>
                  </a:cubicBezTo>
                  <a:close/>
                </a:path>
              </a:pathLst>
            </a:custGeom>
            <a:solidFill>
              <a:srgbClr val="4536B5">
                <a:alpha val="34902"/>
              </a:srgbClr>
            </a:solidFill>
            <a:ln w="12700">
              <a:noFill/>
              <a:miter lim="400000"/>
              <a:headEnd/>
              <a:tailEnd/>
            </a:ln>
          </p:spPr>
          <p:txBody>
            <a:bodyPr lIns="50800" tIns="50800" rIns="50800" bIns="50800" anchor="ctr"/>
            <a:lstStyle/>
            <a:p>
              <a:pPr defTabSz="8255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000">
                <a:solidFill>
                  <a:srgbClr val="4636B5"/>
                </a:solidFill>
                <a:latin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1" name="Shape 163">
              <a:extLst>
                <a:ext uri="{FF2B5EF4-FFF2-40B4-BE49-F238E27FC236}">
                  <a16:creationId xmlns:a16="http://schemas.microsoft.com/office/drawing/2014/main" id="{72058C89-4205-B2BA-A0D6-C940ACB4C45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35739" y="-3758822"/>
              <a:ext cx="2364808" cy="3017838"/>
            </a:xfrm>
            <a:custGeom>
              <a:avLst/>
              <a:gdLst>
                <a:gd name="T0" fmla="*/ 2147483646 w 21574"/>
                <a:gd name="T1" fmla="*/ 2147483646 h 21527"/>
                <a:gd name="T2" fmla="*/ 2147483646 w 21574"/>
                <a:gd name="T3" fmla="*/ 2147483646 h 21527"/>
                <a:gd name="T4" fmla="*/ 2147483646 w 21574"/>
                <a:gd name="T5" fmla="*/ 2147483646 h 21527"/>
                <a:gd name="T6" fmla="*/ 2147483646 w 21574"/>
                <a:gd name="T7" fmla="*/ 2147483646 h 21527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74" h="21527" extrusionOk="0">
                  <a:moveTo>
                    <a:pt x="13355" y="4087"/>
                  </a:moveTo>
                  <a:cubicBezTo>
                    <a:pt x="15020" y="2465"/>
                    <a:pt x="13586" y="67"/>
                    <a:pt x="10911" y="1"/>
                  </a:cubicBezTo>
                  <a:cubicBezTo>
                    <a:pt x="8180" y="-66"/>
                    <a:pt x="6552" y="2336"/>
                    <a:pt x="8174" y="4038"/>
                  </a:cubicBezTo>
                  <a:cubicBezTo>
                    <a:pt x="8313" y="4155"/>
                    <a:pt x="8359" y="4320"/>
                    <a:pt x="8297" y="4471"/>
                  </a:cubicBezTo>
                  <a:cubicBezTo>
                    <a:pt x="8213" y="4671"/>
                    <a:pt x="7962" y="4801"/>
                    <a:pt x="7691" y="4783"/>
                  </a:cubicBezTo>
                  <a:lnTo>
                    <a:pt x="1307" y="4755"/>
                  </a:lnTo>
                  <a:cubicBezTo>
                    <a:pt x="978" y="4758"/>
                    <a:pt x="663" y="4856"/>
                    <a:pt x="423" y="5029"/>
                  </a:cubicBezTo>
                  <a:cubicBezTo>
                    <a:pt x="184" y="5202"/>
                    <a:pt x="37" y="5437"/>
                    <a:pt x="9" y="5688"/>
                  </a:cubicBezTo>
                  <a:lnTo>
                    <a:pt x="9" y="10695"/>
                  </a:lnTo>
                  <a:cubicBezTo>
                    <a:pt x="-16" y="10798"/>
                    <a:pt x="14" y="10899"/>
                    <a:pt x="83" y="10981"/>
                  </a:cubicBezTo>
                  <a:cubicBezTo>
                    <a:pt x="136" y="11043"/>
                    <a:pt x="213" y="11095"/>
                    <a:pt x="312" y="11118"/>
                  </a:cubicBezTo>
                  <a:cubicBezTo>
                    <a:pt x="419" y="11142"/>
                    <a:pt x="529" y="11126"/>
                    <a:pt x="630" y="11103"/>
                  </a:cubicBezTo>
                  <a:cubicBezTo>
                    <a:pt x="771" y="11070"/>
                    <a:pt x="907" y="11020"/>
                    <a:pt x="1033" y="10951"/>
                  </a:cubicBezTo>
                  <a:cubicBezTo>
                    <a:pt x="3404" y="10132"/>
                    <a:pt x="6003" y="11678"/>
                    <a:pt x="5593" y="13663"/>
                  </a:cubicBezTo>
                  <a:cubicBezTo>
                    <a:pt x="5238" y="15382"/>
                    <a:pt x="2743" y="16271"/>
                    <a:pt x="826" y="15363"/>
                  </a:cubicBezTo>
                  <a:cubicBezTo>
                    <a:pt x="724" y="15302"/>
                    <a:pt x="594" y="15276"/>
                    <a:pt x="467" y="15294"/>
                  </a:cubicBezTo>
                  <a:cubicBezTo>
                    <a:pt x="229" y="15326"/>
                    <a:pt x="59" y="15489"/>
                    <a:pt x="68" y="15676"/>
                  </a:cubicBezTo>
                  <a:lnTo>
                    <a:pt x="68" y="20684"/>
                  </a:lnTo>
                  <a:cubicBezTo>
                    <a:pt x="67" y="20847"/>
                    <a:pt x="131" y="21007"/>
                    <a:pt x="252" y="21141"/>
                  </a:cubicBezTo>
                  <a:cubicBezTo>
                    <a:pt x="446" y="21357"/>
                    <a:pt x="764" y="21485"/>
                    <a:pt x="1103" y="21486"/>
                  </a:cubicBezTo>
                  <a:lnTo>
                    <a:pt x="20520" y="21526"/>
                  </a:lnTo>
                  <a:cubicBezTo>
                    <a:pt x="20807" y="21534"/>
                    <a:pt x="21086" y="21448"/>
                    <a:pt x="21286" y="21288"/>
                  </a:cubicBezTo>
                  <a:cubicBezTo>
                    <a:pt x="21480" y="21134"/>
                    <a:pt x="21584" y="20925"/>
                    <a:pt x="21574" y="20710"/>
                  </a:cubicBezTo>
                  <a:lnTo>
                    <a:pt x="21461" y="5935"/>
                  </a:lnTo>
                  <a:cubicBezTo>
                    <a:pt x="21482" y="5740"/>
                    <a:pt x="21450" y="5547"/>
                    <a:pt x="21371" y="5367"/>
                  </a:cubicBezTo>
                  <a:cubicBezTo>
                    <a:pt x="21311" y="5229"/>
                    <a:pt x="21223" y="5096"/>
                    <a:pt x="21091" y="4987"/>
                  </a:cubicBezTo>
                  <a:cubicBezTo>
                    <a:pt x="20889" y="4821"/>
                    <a:pt x="20607" y="4727"/>
                    <a:pt x="20312" y="4728"/>
                  </a:cubicBezTo>
                  <a:lnTo>
                    <a:pt x="13796" y="4728"/>
                  </a:lnTo>
                  <a:cubicBezTo>
                    <a:pt x="13583" y="4743"/>
                    <a:pt x="13380" y="4653"/>
                    <a:pt x="13289" y="4504"/>
                  </a:cubicBezTo>
                  <a:cubicBezTo>
                    <a:pt x="13205" y="4367"/>
                    <a:pt x="13231" y="4204"/>
                    <a:pt x="13355" y="40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pPr defTabSz="8255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000">
                <a:solidFill>
                  <a:srgbClr val="4636B5"/>
                </a:solidFill>
                <a:latin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2" name="Shape 160">
              <a:extLst>
                <a:ext uri="{FF2B5EF4-FFF2-40B4-BE49-F238E27FC236}">
                  <a16:creationId xmlns:a16="http://schemas.microsoft.com/office/drawing/2014/main" id="{08FC5D41-D780-3752-0A0B-E8DBFD43E6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043500" y="-136450"/>
              <a:ext cx="2996976" cy="2981326"/>
            </a:xfrm>
            <a:custGeom>
              <a:avLst/>
              <a:gdLst>
                <a:gd name="T0" fmla="*/ 2147483646 w 21389"/>
                <a:gd name="T1" fmla="*/ 2147483646 h 21457"/>
                <a:gd name="T2" fmla="*/ 2147483646 w 21389"/>
                <a:gd name="T3" fmla="*/ 2147483646 h 21457"/>
                <a:gd name="T4" fmla="*/ 2147483646 w 21389"/>
                <a:gd name="T5" fmla="*/ 2147483646 h 21457"/>
                <a:gd name="T6" fmla="*/ 2147483646 w 21389"/>
                <a:gd name="T7" fmla="*/ 2147483646 h 21457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89" h="21457" extrusionOk="0">
                  <a:moveTo>
                    <a:pt x="9885" y="21449"/>
                  </a:moveTo>
                  <a:cubicBezTo>
                    <a:pt x="10109" y="21452"/>
                    <a:pt x="10308" y="21311"/>
                    <a:pt x="10379" y="21099"/>
                  </a:cubicBezTo>
                  <a:cubicBezTo>
                    <a:pt x="10427" y="20955"/>
                    <a:pt x="10406" y="20797"/>
                    <a:pt x="10323" y="20671"/>
                  </a:cubicBezTo>
                  <a:cubicBezTo>
                    <a:pt x="9530" y="18959"/>
                    <a:pt x="10795" y="17006"/>
                    <a:pt x="12683" y="17025"/>
                  </a:cubicBezTo>
                  <a:cubicBezTo>
                    <a:pt x="14549" y="17043"/>
                    <a:pt x="15771" y="18982"/>
                    <a:pt x="14981" y="20671"/>
                  </a:cubicBezTo>
                  <a:cubicBezTo>
                    <a:pt x="14868" y="20807"/>
                    <a:pt x="14841" y="20995"/>
                    <a:pt x="14911" y="21157"/>
                  </a:cubicBezTo>
                  <a:cubicBezTo>
                    <a:pt x="14988" y="21334"/>
                    <a:pt x="15164" y="21447"/>
                    <a:pt x="15356" y="21443"/>
                  </a:cubicBezTo>
                  <a:lnTo>
                    <a:pt x="20535" y="21449"/>
                  </a:lnTo>
                  <a:cubicBezTo>
                    <a:pt x="20783" y="21487"/>
                    <a:pt x="21034" y="21397"/>
                    <a:pt x="21202" y="21210"/>
                  </a:cubicBezTo>
                  <a:cubicBezTo>
                    <a:pt x="21349" y="21046"/>
                    <a:pt x="21415" y="20823"/>
                    <a:pt x="21380" y="20604"/>
                  </a:cubicBezTo>
                  <a:lnTo>
                    <a:pt x="21380" y="15643"/>
                  </a:lnTo>
                  <a:cubicBezTo>
                    <a:pt x="21388" y="15508"/>
                    <a:pt x="21323" y="15380"/>
                    <a:pt x="21209" y="15307"/>
                  </a:cubicBezTo>
                  <a:cubicBezTo>
                    <a:pt x="21077" y="15222"/>
                    <a:pt x="20905" y="15229"/>
                    <a:pt x="20780" y="15323"/>
                  </a:cubicBezTo>
                  <a:cubicBezTo>
                    <a:pt x="19065" y="16156"/>
                    <a:pt x="17075" y="14884"/>
                    <a:pt x="17115" y="12980"/>
                  </a:cubicBezTo>
                  <a:cubicBezTo>
                    <a:pt x="17154" y="11124"/>
                    <a:pt x="19116" y="9940"/>
                    <a:pt x="20780" y="10769"/>
                  </a:cubicBezTo>
                  <a:cubicBezTo>
                    <a:pt x="20866" y="10826"/>
                    <a:pt x="20966" y="10845"/>
                    <a:pt x="21061" y="10831"/>
                  </a:cubicBezTo>
                  <a:cubicBezTo>
                    <a:pt x="21132" y="10820"/>
                    <a:pt x="21202" y="10790"/>
                    <a:pt x="21253" y="10731"/>
                  </a:cubicBezTo>
                  <a:cubicBezTo>
                    <a:pt x="21303" y="10672"/>
                    <a:pt x="21321" y="10596"/>
                    <a:pt x="21333" y="10524"/>
                  </a:cubicBezTo>
                  <a:cubicBezTo>
                    <a:pt x="21351" y="10418"/>
                    <a:pt x="21358" y="10308"/>
                    <a:pt x="21353" y="10196"/>
                  </a:cubicBezTo>
                  <a:lnTo>
                    <a:pt x="21353" y="5425"/>
                  </a:lnTo>
                  <a:cubicBezTo>
                    <a:pt x="21358" y="5162"/>
                    <a:pt x="21240" y="4912"/>
                    <a:pt x="21034" y="4748"/>
                  </a:cubicBezTo>
                  <a:cubicBezTo>
                    <a:pt x="20881" y="4626"/>
                    <a:pt x="20689" y="4562"/>
                    <a:pt x="20494" y="4567"/>
                  </a:cubicBezTo>
                  <a:lnTo>
                    <a:pt x="15414" y="4594"/>
                  </a:lnTo>
                  <a:cubicBezTo>
                    <a:pt x="15296" y="4609"/>
                    <a:pt x="15179" y="4610"/>
                    <a:pt x="15065" y="4597"/>
                  </a:cubicBezTo>
                  <a:cubicBezTo>
                    <a:pt x="14987" y="4588"/>
                    <a:pt x="14907" y="4573"/>
                    <a:pt x="14838" y="4531"/>
                  </a:cubicBezTo>
                  <a:cubicBezTo>
                    <a:pt x="14803" y="4509"/>
                    <a:pt x="14772" y="4480"/>
                    <a:pt x="14747" y="4447"/>
                  </a:cubicBezTo>
                  <a:cubicBezTo>
                    <a:pt x="14652" y="4320"/>
                    <a:pt x="14653" y="4147"/>
                    <a:pt x="14749" y="4021"/>
                  </a:cubicBezTo>
                  <a:cubicBezTo>
                    <a:pt x="15955" y="2263"/>
                    <a:pt x="14617" y="-113"/>
                    <a:pt x="12486" y="4"/>
                  </a:cubicBezTo>
                  <a:cubicBezTo>
                    <a:pt x="10480" y="115"/>
                    <a:pt x="9396" y="2402"/>
                    <a:pt x="10582" y="4021"/>
                  </a:cubicBezTo>
                  <a:cubicBezTo>
                    <a:pt x="10669" y="4121"/>
                    <a:pt x="10683" y="4265"/>
                    <a:pt x="10616" y="4380"/>
                  </a:cubicBezTo>
                  <a:cubicBezTo>
                    <a:pt x="10573" y="4453"/>
                    <a:pt x="10506" y="4503"/>
                    <a:pt x="10433" y="4536"/>
                  </a:cubicBezTo>
                  <a:cubicBezTo>
                    <a:pt x="10360" y="4569"/>
                    <a:pt x="10280" y="4587"/>
                    <a:pt x="10197" y="4586"/>
                  </a:cubicBezTo>
                  <a:lnTo>
                    <a:pt x="5468" y="4586"/>
                  </a:lnTo>
                  <a:cubicBezTo>
                    <a:pt x="5201" y="4555"/>
                    <a:pt x="4935" y="4656"/>
                    <a:pt x="4756" y="4857"/>
                  </a:cubicBezTo>
                  <a:cubicBezTo>
                    <a:pt x="4599" y="5032"/>
                    <a:pt x="4525" y="5267"/>
                    <a:pt x="4553" y="5500"/>
                  </a:cubicBezTo>
                  <a:lnTo>
                    <a:pt x="4553" y="10755"/>
                  </a:lnTo>
                  <a:cubicBezTo>
                    <a:pt x="4568" y="10851"/>
                    <a:pt x="4540" y="10949"/>
                    <a:pt x="4474" y="11021"/>
                  </a:cubicBezTo>
                  <a:cubicBezTo>
                    <a:pt x="4349" y="11159"/>
                    <a:pt x="4136" y="11172"/>
                    <a:pt x="3995" y="11049"/>
                  </a:cubicBezTo>
                  <a:cubicBezTo>
                    <a:pt x="2451" y="9848"/>
                    <a:pt x="189" y="10828"/>
                    <a:pt x="11" y="12774"/>
                  </a:cubicBezTo>
                  <a:cubicBezTo>
                    <a:pt x="-185" y="14923"/>
                    <a:pt x="2224" y="16319"/>
                    <a:pt x="3995" y="15083"/>
                  </a:cubicBezTo>
                  <a:cubicBezTo>
                    <a:pt x="4113" y="15004"/>
                    <a:pt x="4263" y="14993"/>
                    <a:pt x="4392" y="15052"/>
                  </a:cubicBezTo>
                  <a:cubicBezTo>
                    <a:pt x="4559" y="15129"/>
                    <a:pt x="4656" y="15304"/>
                    <a:pt x="4633" y="15485"/>
                  </a:cubicBezTo>
                  <a:lnTo>
                    <a:pt x="4633" y="20601"/>
                  </a:lnTo>
                  <a:cubicBezTo>
                    <a:pt x="4591" y="20872"/>
                    <a:pt x="4707" y="21143"/>
                    <a:pt x="4931" y="21302"/>
                  </a:cubicBezTo>
                  <a:cubicBezTo>
                    <a:pt x="5058" y="21392"/>
                    <a:pt x="5212" y="21438"/>
                    <a:pt x="5369" y="21430"/>
                  </a:cubicBezTo>
                  <a:lnTo>
                    <a:pt x="9885" y="2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pPr defTabSz="8255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000">
                <a:solidFill>
                  <a:srgbClr val="4636B5"/>
                </a:solidFill>
                <a:latin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4" name="Shape 164">
              <a:extLst>
                <a:ext uri="{FF2B5EF4-FFF2-40B4-BE49-F238E27FC236}">
                  <a16:creationId xmlns:a16="http://schemas.microsoft.com/office/drawing/2014/main" id="{BB695F78-A948-3049-5235-4DC2364B49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5883367" y="-4162664"/>
              <a:ext cx="2688368" cy="3625851"/>
            </a:xfrm>
            <a:custGeom>
              <a:avLst/>
              <a:gdLst>
                <a:gd name="T0" fmla="*/ 2147483646 w 21456"/>
                <a:gd name="T1" fmla="*/ 2147483646 h 21342"/>
                <a:gd name="T2" fmla="*/ 2147483646 w 21456"/>
                <a:gd name="T3" fmla="*/ 2147483646 h 21342"/>
                <a:gd name="T4" fmla="*/ 2147483646 w 21456"/>
                <a:gd name="T5" fmla="*/ 2147483646 h 21342"/>
                <a:gd name="T6" fmla="*/ 2147483646 w 21456"/>
                <a:gd name="T7" fmla="*/ 2147483646 h 21342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56" h="21342" extrusionOk="0">
                  <a:moveTo>
                    <a:pt x="15084" y="3298"/>
                  </a:moveTo>
                  <a:cubicBezTo>
                    <a:pt x="16285" y="1982"/>
                    <a:pt x="15217" y="102"/>
                    <a:pt x="13214" y="4"/>
                  </a:cubicBezTo>
                  <a:cubicBezTo>
                    <a:pt x="11076" y="-100"/>
                    <a:pt x="9733" y="1860"/>
                    <a:pt x="10956" y="3298"/>
                  </a:cubicBezTo>
                  <a:cubicBezTo>
                    <a:pt x="11045" y="3412"/>
                    <a:pt x="11057" y="3554"/>
                    <a:pt x="10988" y="3676"/>
                  </a:cubicBezTo>
                  <a:cubicBezTo>
                    <a:pt x="10907" y="3819"/>
                    <a:pt x="10731" y="3910"/>
                    <a:pt x="10539" y="3909"/>
                  </a:cubicBezTo>
                  <a:lnTo>
                    <a:pt x="5345" y="3909"/>
                  </a:lnTo>
                  <a:cubicBezTo>
                    <a:pt x="5126" y="3899"/>
                    <a:pt x="4913" y="3974"/>
                    <a:pt x="4770" y="4110"/>
                  </a:cubicBezTo>
                  <a:cubicBezTo>
                    <a:pt x="4652" y="4223"/>
                    <a:pt x="4592" y="4369"/>
                    <a:pt x="4602" y="4517"/>
                  </a:cubicBezTo>
                  <a:lnTo>
                    <a:pt x="4602" y="8836"/>
                  </a:lnTo>
                  <a:cubicBezTo>
                    <a:pt x="4592" y="8951"/>
                    <a:pt x="4514" y="9056"/>
                    <a:pt x="4393" y="9116"/>
                  </a:cubicBezTo>
                  <a:cubicBezTo>
                    <a:pt x="4259" y="9183"/>
                    <a:pt x="4091" y="9186"/>
                    <a:pt x="3953" y="9125"/>
                  </a:cubicBezTo>
                  <a:cubicBezTo>
                    <a:pt x="2202" y="8173"/>
                    <a:pt x="-123" y="9270"/>
                    <a:pt x="5" y="10987"/>
                  </a:cubicBezTo>
                  <a:cubicBezTo>
                    <a:pt x="126" y="12591"/>
                    <a:pt x="2354" y="13461"/>
                    <a:pt x="3953" y="12528"/>
                  </a:cubicBezTo>
                  <a:cubicBezTo>
                    <a:pt x="4111" y="12443"/>
                    <a:pt x="4317" y="12445"/>
                    <a:pt x="4472" y="12535"/>
                  </a:cubicBezTo>
                  <a:cubicBezTo>
                    <a:pt x="4615" y="12618"/>
                    <a:pt x="4688" y="12761"/>
                    <a:pt x="4658" y="12903"/>
                  </a:cubicBezTo>
                  <a:lnTo>
                    <a:pt x="4658" y="17037"/>
                  </a:lnTo>
                  <a:cubicBezTo>
                    <a:pt x="4641" y="17190"/>
                    <a:pt x="4697" y="17342"/>
                    <a:pt x="4814" y="17462"/>
                  </a:cubicBezTo>
                  <a:cubicBezTo>
                    <a:pt x="4967" y="17618"/>
                    <a:pt x="5206" y="17702"/>
                    <a:pt x="5450" y="17684"/>
                  </a:cubicBezTo>
                  <a:lnTo>
                    <a:pt x="10465" y="17684"/>
                  </a:lnTo>
                  <a:cubicBezTo>
                    <a:pt x="10631" y="17705"/>
                    <a:pt x="10773" y="17793"/>
                    <a:pt x="10841" y="17919"/>
                  </a:cubicBezTo>
                  <a:cubicBezTo>
                    <a:pt x="10897" y="18023"/>
                    <a:pt x="10897" y="18141"/>
                    <a:pt x="10839" y="18245"/>
                  </a:cubicBezTo>
                  <a:cubicBezTo>
                    <a:pt x="9863" y="19727"/>
                    <a:pt x="11308" y="21500"/>
                    <a:pt x="13355" y="21331"/>
                  </a:cubicBezTo>
                  <a:cubicBezTo>
                    <a:pt x="15207" y="21178"/>
                    <a:pt x="16215" y="19484"/>
                    <a:pt x="15220" y="18197"/>
                  </a:cubicBezTo>
                  <a:cubicBezTo>
                    <a:pt x="15140" y="18100"/>
                    <a:pt x="15142" y="17971"/>
                    <a:pt x="15225" y="17875"/>
                  </a:cubicBezTo>
                  <a:cubicBezTo>
                    <a:pt x="15295" y="17794"/>
                    <a:pt x="15405" y="17751"/>
                    <a:pt x="15515" y="17726"/>
                  </a:cubicBezTo>
                  <a:cubicBezTo>
                    <a:pt x="15609" y="17704"/>
                    <a:pt x="15708" y="17694"/>
                    <a:pt x="15810" y="17697"/>
                  </a:cubicBezTo>
                  <a:lnTo>
                    <a:pt x="20470" y="17718"/>
                  </a:lnTo>
                  <a:cubicBezTo>
                    <a:pt x="20787" y="17737"/>
                    <a:pt x="21094" y="17621"/>
                    <a:pt x="21281" y="17411"/>
                  </a:cubicBezTo>
                  <a:cubicBezTo>
                    <a:pt x="21409" y="17268"/>
                    <a:pt x="21469" y="17092"/>
                    <a:pt x="21452" y="16915"/>
                  </a:cubicBezTo>
                  <a:lnTo>
                    <a:pt x="21452" y="4584"/>
                  </a:lnTo>
                  <a:cubicBezTo>
                    <a:pt x="21477" y="4401"/>
                    <a:pt x="21403" y="4219"/>
                    <a:pt x="21249" y="4085"/>
                  </a:cubicBezTo>
                  <a:cubicBezTo>
                    <a:pt x="21084" y="3942"/>
                    <a:pt x="20847" y="3871"/>
                    <a:pt x="20608" y="3893"/>
                  </a:cubicBezTo>
                  <a:lnTo>
                    <a:pt x="15325" y="3893"/>
                  </a:lnTo>
                  <a:cubicBezTo>
                    <a:pt x="15168" y="3876"/>
                    <a:pt x="15036" y="3789"/>
                    <a:pt x="14982" y="3667"/>
                  </a:cubicBezTo>
                  <a:cubicBezTo>
                    <a:pt x="14925" y="3538"/>
                    <a:pt x="14965" y="3394"/>
                    <a:pt x="15084" y="3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pPr defTabSz="8255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000">
                <a:solidFill>
                  <a:srgbClr val="4636B5"/>
                </a:solidFill>
                <a:latin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38" name="Shape 163">
              <a:extLst>
                <a:ext uri="{FF2B5EF4-FFF2-40B4-BE49-F238E27FC236}">
                  <a16:creationId xmlns:a16="http://schemas.microsoft.com/office/drawing/2014/main" id="{31A5D974-3C53-DCFE-1321-2640CE1659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73082" y="3201025"/>
              <a:ext cx="2343151" cy="3017837"/>
            </a:xfrm>
            <a:custGeom>
              <a:avLst/>
              <a:gdLst>
                <a:gd name="T0" fmla="*/ 2147483646 w 21574"/>
                <a:gd name="T1" fmla="*/ 2147483646 h 21527"/>
                <a:gd name="T2" fmla="*/ 2147483646 w 21574"/>
                <a:gd name="T3" fmla="*/ 2147483646 h 21527"/>
                <a:gd name="T4" fmla="*/ 2147483646 w 21574"/>
                <a:gd name="T5" fmla="*/ 2147483646 h 21527"/>
                <a:gd name="T6" fmla="*/ 2147483646 w 21574"/>
                <a:gd name="T7" fmla="*/ 2147483646 h 21527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74" h="21527" extrusionOk="0">
                  <a:moveTo>
                    <a:pt x="13355" y="4087"/>
                  </a:moveTo>
                  <a:cubicBezTo>
                    <a:pt x="15020" y="2465"/>
                    <a:pt x="13586" y="67"/>
                    <a:pt x="10911" y="1"/>
                  </a:cubicBezTo>
                  <a:cubicBezTo>
                    <a:pt x="8180" y="-66"/>
                    <a:pt x="6552" y="2336"/>
                    <a:pt x="8174" y="4038"/>
                  </a:cubicBezTo>
                  <a:cubicBezTo>
                    <a:pt x="8313" y="4155"/>
                    <a:pt x="8359" y="4320"/>
                    <a:pt x="8297" y="4471"/>
                  </a:cubicBezTo>
                  <a:cubicBezTo>
                    <a:pt x="8213" y="4671"/>
                    <a:pt x="7962" y="4801"/>
                    <a:pt x="7691" y="4783"/>
                  </a:cubicBezTo>
                  <a:lnTo>
                    <a:pt x="1307" y="4755"/>
                  </a:lnTo>
                  <a:cubicBezTo>
                    <a:pt x="978" y="4758"/>
                    <a:pt x="663" y="4856"/>
                    <a:pt x="423" y="5029"/>
                  </a:cubicBezTo>
                  <a:cubicBezTo>
                    <a:pt x="184" y="5202"/>
                    <a:pt x="37" y="5437"/>
                    <a:pt x="9" y="5688"/>
                  </a:cubicBezTo>
                  <a:lnTo>
                    <a:pt x="9" y="10695"/>
                  </a:lnTo>
                  <a:cubicBezTo>
                    <a:pt x="-16" y="10798"/>
                    <a:pt x="14" y="10899"/>
                    <a:pt x="83" y="10981"/>
                  </a:cubicBezTo>
                  <a:cubicBezTo>
                    <a:pt x="136" y="11043"/>
                    <a:pt x="213" y="11095"/>
                    <a:pt x="312" y="11118"/>
                  </a:cubicBezTo>
                  <a:cubicBezTo>
                    <a:pt x="419" y="11142"/>
                    <a:pt x="529" y="11126"/>
                    <a:pt x="630" y="11103"/>
                  </a:cubicBezTo>
                  <a:cubicBezTo>
                    <a:pt x="771" y="11070"/>
                    <a:pt x="907" y="11020"/>
                    <a:pt x="1033" y="10951"/>
                  </a:cubicBezTo>
                  <a:cubicBezTo>
                    <a:pt x="3404" y="10132"/>
                    <a:pt x="6003" y="11678"/>
                    <a:pt x="5593" y="13663"/>
                  </a:cubicBezTo>
                  <a:cubicBezTo>
                    <a:pt x="5238" y="15382"/>
                    <a:pt x="2743" y="16271"/>
                    <a:pt x="826" y="15363"/>
                  </a:cubicBezTo>
                  <a:cubicBezTo>
                    <a:pt x="724" y="15302"/>
                    <a:pt x="594" y="15276"/>
                    <a:pt x="467" y="15294"/>
                  </a:cubicBezTo>
                  <a:cubicBezTo>
                    <a:pt x="229" y="15326"/>
                    <a:pt x="59" y="15489"/>
                    <a:pt x="68" y="15676"/>
                  </a:cubicBezTo>
                  <a:lnTo>
                    <a:pt x="68" y="20684"/>
                  </a:lnTo>
                  <a:cubicBezTo>
                    <a:pt x="67" y="20847"/>
                    <a:pt x="131" y="21007"/>
                    <a:pt x="252" y="21141"/>
                  </a:cubicBezTo>
                  <a:cubicBezTo>
                    <a:pt x="446" y="21357"/>
                    <a:pt x="764" y="21485"/>
                    <a:pt x="1103" y="21486"/>
                  </a:cubicBezTo>
                  <a:lnTo>
                    <a:pt x="20520" y="21526"/>
                  </a:lnTo>
                  <a:cubicBezTo>
                    <a:pt x="20807" y="21534"/>
                    <a:pt x="21086" y="21448"/>
                    <a:pt x="21286" y="21288"/>
                  </a:cubicBezTo>
                  <a:cubicBezTo>
                    <a:pt x="21480" y="21134"/>
                    <a:pt x="21584" y="20925"/>
                    <a:pt x="21574" y="20710"/>
                  </a:cubicBezTo>
                  <a:lnTo>
                    <a:pt x="21461" y="5935"/>
                  </a:lnTo>
                  <a:cubicBezTo>
                    <a:pt x="21482" y="5740"/>
                    <a:pt x="21450" y="5547"/>
                    <a:pt x="21371" y="5367"/>
                  </a:cubicBezTo>
                  <a:cubicBezTo>
                    <a:pt x="21311" y="5229"/>
                    <a:pt x="21223" y="5096"/>
                    <a:pt x="21091" y="4987"/>
                  </a:cubicBezTo>
                  <a:cubicBezTo>
                    <a:pt x="20889" y="4821"/>
                    <a:pt x="20607" y="4727"/>
                    <a:pt x="20312" y="4728"/>
                  </a:cubicBezTo>
                  <a:lnTo>
                    <a:pt x="13796" y="4728"/>
                  </a:lnTo>
                  <a:cubicBezTo>
                    <a:pt x="13583" y="4743"/>
                    <a:pt x="13380" y="4653"/>
                    <a:pt x="13289" y="4504"/>
                  </a:cubicBezTo>
                  <a:cubicBezTo>
                    <a:pt x="13205" y="4367"/>
                    <a:pt x="13231" y="4204"/>
                    <a:pt x="13355" y="40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pPr defTabSz="8255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000">
                <a:solidFill>
                  <a:srgbClr val="4636B5"/>
                </a:solidFill>
                <a:latin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  <p:sp>
          <p:nvSpPr>
            <p:cNvPr id="40" name="Shape 160">
              <a:extLst>
                <a:ext uri="{FF2B5EF4-FFF2-40B4-BE49-F238E27FC236}">
                  <a16:creationId xmlns:a16="http://schemas.microsoft.com/office/drawing/2014/main" id="{19F5B33E-CED5-7C3C-316B-FC24D5CB14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94805" y="-29158"/>
              <a:ext cx="2970212" cy="2981326"/>
            </a:xfrm>
            <a:custGeom>
              <a:avLst/>
              <a:gdLst>
                <a:gd name="T0" fmla="*/ 2147483646 w 21389"/>
                <a:gd name="T1" fmla="*/ 2147483646 h 21457"/>
                <a:gd name="T2" fmla="*/ 2147483646 w 21389"/>
                <a:gd name="T3" fmla="*/ 2147483646 h 21457"/>
                <a:gd name="T4" fmla="*/ 2147483646 w 21389"/>
                <a:gd name="T5" fmla="*/ 2147483646 h 21457"/>
                <a:gd name="T6" fmla="*/ 2147483646 w 21389"/>
                <a:gd name="T7" fmla="*/ 2147483646 h 21457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89" h="21457" extrusionOk="0">
                  <a:moveTo>
                    <a:pt x="9885" y="21449"/>
                  </a:moveTo>
                  <a:cubicBezTo>
                    <a:pt x="10109" y="21452"/>
                    <a:pt x="10308" y="21311"/>
                    <a:pt x="10379" y="21099"/>
                  </a:cubicBezTo>
                  <a:cubicBezTo>
                    <a:pt x="10427" y="20955"/>
                    <a:pt x="10406" y="20797"/>
                    <a:pt x="10323" y="20671"/>
                  </a:cubicBezTo>
                  <a:cubicBezTo>
                    <a:pt x="9530" y="18959"/>
                    <a:pt x="10795" y="17006"/>
                    <a:pt x="12683" y="17025"/>
                  </a:cubicBezTo>
                  <a:cubicBezTo>
                    <a:pt x="14549" y="17043"/>
                    <a:pt x="15771" y="18982"/>
                    <a:pt x="14981" y="20671"/>
                  </a:cubicBezTo>
                  <a:cubicBezTo>
                    <a:pt x="14868" y="20807"/>
                    <a:pt x="14841" y="20995"/>
                    <a:pt x="14911" y="21157"/>
                  </a:cubicBezTo>
                  <a:cubicBezTo>
                    <a:pt x="14988" y="21334"/>
                    <a:pt x="15164" y="21447"/>
                    <a:pt x="15356" y="21443"/>
                  </a:cubicBezTo>
                  <a:lnTo>
                    <a:pt x="20535" y="21449"/>
                  </a:lnTo>
                  <a:cubicBezTo>
                    <a:pt x="20783" y="21487"/>
                    <a:pt x="21034" y="21397"/>
                    <a:pt x="21202" y="21210"/>
                  </a:cubicBezTo>
                  <a:cubicBezTo>
                    <a:pt x="21349" y="21046"/>
                    <a:pt x="21415" y="20823"/>
                    <a:pt x="21380" y="20604"/>
                  </a:cubicBezTo>
                  <a:lnTo>
                    <a:pt x="21380" y="15643"/>
                  </a:lnTo>
                  <a:cubicBezTo>
                    <a:pt x="21388" y="15508"/>
                    <a:pt x="21323" y="15380"/>
                    <a:pt x="21209" y="15307"/>
                  </a:cubicBezTo>
                  <a:cubicBezTo>
                    <a:pt x="21077" y="15222"/>
                    <a:pt x="20905" y="15229"/>
                    <a:pt x="20780" y="15323"/>
                  </a:cubicBezTo>
                  <a:cubicBezTo>
                    <a:pt x="19065" y="16156"/>
                    <a:pt x="17075" y="14884"/>
                    <a:pt x="17115" y="12980"/>
                  </a:cubicBezTo>
                  <a:cubicBezTo>
                    <a:pt x="17154" y="11124"/>
                    <a:pt x="19116" y="9940"/>
                    <a:pt x="20780" y="10769"/>
                  </a:cubicBezTo>
                  <a:cubicBezTo>
                    <a:pt x="20866" y="10826"/>
                    <a:pt x="20966" y="10845"/>
                    <a:pt x="21061" y="10831"/>
                  </a:cubicBezTo>
                  <a:cubicBezTo>
                    <a:pt x="21132" y="10820"/>
                    <a:pt x="21202" y="10790"/>
                    <a:pt x="21253" y="10731"/>
                  </a:cubicBezTo>
                  <a:cubicBezTo>
                    <a:pt x="21303" y="10672"/>
                    <a:pt x="21321" y="10596"/>
                    <a:pt x="21333" y="10524"/>
                  </a:cubicBezTo>
                  <a:cubicBezTo>
                    <a:pt x="21351" y="10418"/>
                    <a:pt x="21358" y="10308"/>
                    <a:pt x="21353" y="10196"/>
                  </a:cubicBezTo>
                  <a:lnTo>
                    <a:pt x="21353" y="5425"/>
                  </a:lnTo>
                  <a:cubicBezTo>
                    <a:pt x="21358" y="5162"/>
                    <a:pt x="21240" y="4912"/>
                    <a:pt x="21034" y="4748"/>
                  </a:cubicBezTo>
                  <a:cubicBezTo>
                    <a:pt x="20881" y="4626"/>
                    <a:pt x="20689" y="4562"/>
                    <a:pt x="20494" y="4567"/>
                  </a:cubicBezTo>
                  <a:lnTo>
                    <a:pt x="15414" y="4594"/>
                  </a:lnTo>
                  <a:cubicBezTo>
                    <a:pt x="15296" y="4609"/>
                    <a:pt x="15179" y="4610"/>
                    <a:pt x="15065" y="4597"/>
                  </a:cubicBezTo>
                  <a:cubicBezTo>
                    <a:pt x="14987" y="4588"/>
                    <a:pt x="14907" y="4573"/>
                    <a:pt x="14838" y="4531"/>
                  </a:cubicBezTo>
                  <a:cubicBezTo>
                    <a:pt x="14803" y="4509"/>
                    <a:pt x="14772" y="4480"/>
                    <a:pt x="14747" y="4447"/>
                  </a:cubicBezTo>
                  <a:cubicBezTo>
                    <a:pt x="14652" y="4320"/>
                    <a:pt x="14653" y="4147"/>
                    <a:pt x="14749" y="4021"/>
                  </a:cubicBezTo>
                  <a:cubicBezTo>
                    <a:pt x="15955" y="2263"/>
                    <a:pt x="14617" y="-113"/>
                    <a:pt x="12486" y="4"/>
                  </a:cubicBezTo>
                  <a:cubicBezTo>
                    <a:pt x="10480" y="115"/>
                    <a:pt x="9396" y="2402"/>
                    <a:pt x="10582" y="4021"/>
                  </a:cubicBezTo>
                  <a:cubicBezTo>
                    <a:pt x="10669" y="4121"/>
                    <a:pt x="10683" y="4265"/>
                    <a:pt x="10616" y="4380"/>
                  </a:cubicBezTo>
                  <a:cubicBezTo>
                    <a:pt x="10573" y="4453"/>
                    <a:pt x="10506" y="4503"/>
                    <a:pt x="10433" y="4536"/>
                  </a:cubicBezTo>
                  <a:cubicBezTo>
                    <a:pt x="10360" y="4569"/>
                    <a:pt x="10280" y="4587"/>
                    <a:pt x="10197" y="4586"/>
                  </a:cubicBezTo>
                  <a:lnTo>
                    <a:pt x="5468" y="4586"/>
                  </a:lnTo>
                  <a:cubicBezTo>
                    <a:pt x="5201" y="4555"/>
                    <a:pt x="4935" y="4656"/>
                    <a:pt x="4756" y="4857"/>
                  </a:cubicBezTo>
                  <a:cubicBezTo>
                    <a:pt x="4599" y="5032"/>
                    <a:pt x="4525" y="5267"/>
                    <a:pt x="4553" y="5500"/>
                  </a:cubicBezTo>
                  <a:lnTo>
                    <a:pt x="4553" y="10755"/>
                  </a:lnTo>
                  <a:cubicBezTo>
                    <a:pt x="4568" y="10851"/>
                    <a:pt x="4540" y="10949"/>
                    <a:pt x="4474" y="11021"/>
                  </a:cubicBezTo>
                  <a:cubicBezTo>
                    <a:pt x="4349" y="11159"/>
                    <a:pt x="4136" y="11172"/>
                    <a:pt x="3995" y="11049"/>
                  </a:cubicBezTo>
                  <a:cubicBezTo>
                    <a:pt x="2451" y="9848"/>
                    <a:pt x="189" y="10828"/>
                    <a:pt x="11" y="12774"/>
                  </a:cubicBezTo>
                  <a:cubicBezTo>
                    <a:pt x="-185" y="14923"/>
                    <a:pt x="2224" y="16319"/>
                    <a:pt x="3995" y="15083"/>
                  </a:cubicBezTo>
                  <a:cubicBezTo>
                    <a:pt x="4113" y="15004"/>
                    <a:pt x="4263" y="14993"/>
                    <a:pt x="4392" y="15052"/>
                  </a:cubicBezTo>
                  <a:cubicBezTo>
                    <a:pt x="4559" y="15129"/>
                    <a:pt x="4656" y="15304"/>
                    <a:pt x="4633" y="15485"/>
                  </a:cubicBezTo>
                  <a:lnTo>
                    <a:pt x="4633" y="20601"/>
                  </a:lnTo>
                  <a:cubicBezTo>
                    <a:pt x="4591" y="20872"/>
                    <a:pt x="4707" y="21143"/>
                    <a:pt x="4931" y="21302"/>
                  </a:cubicBezTo>
                  <a:cubicBezTo>
                    <a:pt x="5058" y="21392"/>
                    <a:pt x="5212" y="21438"/>
                    <a:pt x="5369" y="21430"/>
                  </a:cubicBezTo>
                  <a:lnTo>
                    <a:pt x="9885" y="214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/>
            <a:p>
              <a:pPr defTabSz="8255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5000">
                <a:solidFill>
                  <a:srgbClr val="4636B5"/>
                </a:solidFill>
                <a:latin typeface="Helvetica Light" panose="020B0403020202020204" pitchFamily="34" charset="0"/>
                <a:sym typeface="Helvetica Light" panose="020B0403020202020204" pitchFamily="34" charset="0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5103CEB-CC73-D8BE-2348-9DB7CEBED029}"/>
              </a:ext>
            </a:extLst>
          </p:cNvPr>
          <p:cNvSpPr txBox="1"/>
          <p:nvPr/>
        </p:nvSpPr>
        <p:spPr>
          <a:xfrm>
            <a:off x="940400" y="1714500"/>
            <a:ext cx="3397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>
                <a:latin typeface="Bookman Old Style" panose="02050604050505020204" pitchFamily="18" charset="0"/>
              </a:rPr>
              <a:t>Consistent Sprint Structure</a:t>
            </a:r>
            <a:endParaRPr lang="en-US" sz="2400">
              <a:latin typeface="Bookman Old Style" panose="020506040505050202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7BBEDB0-A010-AE61-6BAF-012D4D459DF8}"/>
              </a:ext>
            </a:extLst>
          </p:cNvPr>
          <p:cNvSpPr txBox="1"/>
          <p:nvPr/>
        </p:nvSpPr>
        <p:spPr>
          <a:xfrm>
            <a:off x="940400" y="3260348"/>
            <a:ext cx="3397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>
                <a:latin typeface="Bookman Old Style" panose="02050604050505020204" pitchFamily="18" charset="0"/>
              </a:rPr>
              <a:t>Accurate Deadlines</a:t>
            </a:r>
            <a:br>
              <a:rPr lang="en-CA" sz="2400">
                <a:latin typeface="Bookman Old Style" panose="02050604050505020204" pitchFamily="18" charset="0"/>
              </a:rPr>
            </a:br>
            <a:endParaRPr lang="en-US" sz="2400">
              <a:latin typeface="Bookman Old Style" panose="020506040505050202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C3F9554-9D70-EF1F-56F5-B096425A9818}"/>
              </a:ext>
            </a:extLst>
          </p:cNvPr>
          <p:cNvSpPr txBox="1"/>
          <p:nvPr/>
        </p:nvSpPr>
        <p:spPr>
          <a:xfrm>
            <a:off x="841408" y="4312504"/>
            <a:ext cx="33977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>
                <a:latin typeface="Bookman Old Style" panose="02050604050505020204" pitchFamily="18" charset="0"/>
              </a:rPr>
              <a:t>Standups + Mid-Week Sync</a:t>
            </a:r>
            <a:br>
              <a:rPr lang="en-CA" sz="2400">
                <a:latin typeface="Bookman Old Style" panose="02050604050505020204" pitchFamily="18" charset="0"/>
              </a:rPr>
            </a:br>
            <a:endParaRPr lang="en-US" sz="2400">
              <a:latin typeface="Bookman Old Style" panose="020506040505050202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463F3C-B858-40FB-85F7-4A2FA4BCC839}"/>
              </a:ext>
            </a:extLst>
          </p:cNvPr>
          <p:cNvSpPr txBox="1"/>
          <p:nvPr/>
        </p:nvSpPr>
        <p:spPr>
          <a:xfrm>
            <a:off x="7488810" y="1690688"/>
            <a:ext cx="27721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>
                <a:latin typeface="Bookman Old Style" panose="02050604050505020204" pitchFamily="18" charset="0"/>
              </a:rPr>
              <a:t>Version Control Discipline (Git + Branching)</a:t>
            </a:r>
            <a:br>
              <a:rPr lang="en-CA" sz="2400">
                <a:latin typeface="Bookman Old Style" panose="02050604050505020204" pitchFamily="18" charset="0"/>
              </a:rPr>
            </a:br>
            <a:endParaRPr lang="en-US" sz="2400">
              <a:latin typeface="Bookman Old Style" panose="020506040505050202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93CED2-ACAE-732A-CC68-3CA7B28050BC}"/>
              </a:ext>
            </a:extLst>
          </p:cNvPr>
          <p:cNvSpPr txBox="1"/>
          <p:nvPr/>
        </p:nvSpPr>
        <p:spPr>
          <a:xfrm>
            <a:off x="7291529" y="3143968"/>
            <a:ext cx="33977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>
                <a:latin typeface="Bookman Old Style" panose="02050604050505020204" pitchFamily="18" charset="0"/>
              </a:rPr>
              <a:t>Pair Debugging Sessions</a:t>
            </a:r>
            <a:br>
              <a:rPr lang="en-CA" sz="2400">
                <a:latin typeface="Bookman Old Style" panose="02050604050505020204" pitchFamily="18" charset="0"/>
              </a:rPr>
            </a:br>
            <a:endParaRPr lang="en-US" sz="2400">
              <a:latin typeface="Bookman Old Style" panose="0205060405050502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1EA8F7-D04A-DC33-E3BA-E518417DE2A9}"/>
              </a:ext>
            </a:extLst>
          </p:cNvPr>
          <p:cNvSpPr txBox="1"/>
          <p:nvPr/>
        </p:nvSpPr>
        <p:spPr>
          <a:xfrm>
            <a:off x="7956016" y="4740296"/>
            <a:ext cx="3397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>
                <a:latin typeface="Bookman Old Style" panose="02050604050505020204" pitchFamily="18" charset="0"/>
              </a:rPr>
              <a:t>Late Integration of Components</a:t>
            </a:r>
            <a:endParaRPr lang="en-US" sz="2400">
              <a:latin typeface="Bookman Old Style" panose="0205060405050502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BCEEE-3A1F-6925-0785-867081CDB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54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333CC7C-99AB-DC0A-11BE-4C6B42794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Work Distribution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24EDE79-2E99-3243-45AA-D4F3CCCFC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20248"/>
              </p:ext>
            </p:extLst>
          </p:nvPr>
        </p:nvGraphicFramePr>
        <p:xfrm>
          <a:off x="1621027" y="2006600"/>
          <a:ext cx="8949945" cy="342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3315">
                  <a:extLst>
                    <a:ext uri="{9D8B030D-6E8A-4147-A177-3AD203B41FA5}">
                      <a16:colId xmlns:a16="http://schemas.microsoft.com/office/drawing/2014/main" val="1088137476"/>
                    </a:ext>
                  </a:extLst>
                </a:gridCol>
                <a:gridCol w="2983315">
                  <a:extLst>
                    <a:ext uri="{9D8B030D-6E8A-4147-A177-3AD203B41FA5}">
                      <a16:colId xmlns:a16="http://schemas.microsoft.com/office/drawing/2014/main" val="4219070144"/>
                    </a:ext>
                  </a:extLst>
                </a:gridCol>
                <a:gridCol w="2983315">
                  <a:extLst>
                    <a:ext uri="{9D8B030D-6E8A-4147-A177-3AD203B41FA5}">
                      <a16:colId xmlns:a16="http://schemas.microsoft.com/office/drawing/2014/main" val="1158549878"/>
                    </a:ext>
                  </a:extLst>
                </a:gridCol>
              </a:tblGrid>
              <a:tr h="570730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Feature</a:t>
                      </a:r>
                    </a:p>
                  </a:txBody>
                  <a:tcPr>
                    <a:solidFill>
                      <a:srgbClr val="4536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Team Member</a:t>
                      </a:r>
                    </a:p>
                  </a:txBody>
                  <a:tcPr>
                    <a:solidFill>
                      <a:srgbClr val="4536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Time Completed (Approx.)</a:t>
                      </a:r>
                    </a:p>
                  </a:txBody>
                  <a:tcPr>
                    <a:solidFill>
                      <a:srgbClr val="4536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987728"/>
                  </a:ext>
                </a:extLst>
              </a:tr>
              <a:tr h="570730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Data Ingestion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Lucas Hallstrom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Week 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07083"/>
                  </a:ext>
                </a:extLst>
              </a:tr>
              <a:tr h="570730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ML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Muhammad Hamza Khan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Week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81344"/>
                  </a:ext>
                </a:extLst>
              </a:tr>
              <a:tr h="570730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AI Interaction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Duncan Keitzke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Week 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805761"/>
                  </a:ext>
                </a:extLst>
              </a:tr>
              <a:tr h="57073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Frontend + Integration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Kabeer Makkar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Week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982061"/>
                  </a:ext>
                </a:extLst>
              </a:tr>
              <a:tr h="570730"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Authentication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/>
                        <a:t>Nicolas Raco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Week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762632"/>
                  </a:ext>
                </a:extLst>
              </a:tr>
            </a:tbl>
          </a:graphicData>
        </a:graphic>
      </p:graphicFrame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21E8124-EDDB-185E-39AC-6CA5ED57F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04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FBF48-7005-53DD-AB61-D99C66811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4400">
                <a:latin typeface="Bookman Old Style" panose="02050604050505020204" pitchFamily="18" charset="0"/>
              </a:rPr>
              <a:t>Thank you – the team will now take any questions</a:t>
            </a:r>
          </a:p>
        </p:txBody>
      </p:sp>
      <p:pic>
        <p:nvPicPr>
          <p:cNvPr id="1030" name="Picture 6" descr="Question - Free communications icons">
            <a:extLst>
              <a:ext uri="{FF2B5EF4-FFF2-40B4-BE49-F238E27FC236}">
                <a16:creationId xmlns:a16="http://schemas.microsoft.com/office/drawing/2014/main" id="{AE65928C-B85A-44F2-ADC8-27CDA4510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0986" y="1069398"/>
            <a:ext cx="4747547" cy="474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38A3CA-5D32-9780-1B69-490820F5B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69D-36D9-5C40-A5C8-8D90366021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21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741</Words>
  <Application>Microsoft Macintosh PowerPoint</Application>
  <PresentationFormat>Widescreen</PresentationFormat>
  <Paragraphs>147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Bookman Old Style</vt:lpstr>
      <vt:lpstr>Calibri</vt:lpstr>
      <vt:lpstr>Courier New</vt:lpstr>
      <vt:lpstr>Helvetica Light</vt:lpstr>
      <vt:lpstr>Office Theme</vt:lpstr>
      <vt:lpstr>PowerPoint Presentation</vt:lpstr>
      <vt:lpstr>PowerPoint Presentation</vt:lpstr>
      <vt:lpstr>Overview</vt:lpstr>
      <vt:lpstr>Frontend</vt:lpstr>
      <vt:lpstr>Backend</vt:lpstr>
      <vt:lpstr>AI Chat</vt:lpstr>
      <vt:lpstr>Machine Learning</vt:lpstr>
      <vt:lpstr>Demo</vt:lpstr>
      <vt:lpstr>System Design</vt:lpstr>
      <vt:lpstr>Difficulties</vt:lpstr>
      <vt:lpstr>What We Would Do Differently</vt:lpstr>
      <vt:lpstr>Library and Framework Usage</vt:lpstr>
      <vt:lpstr>Work Left To Do</vt:lpstr>
      <vt:lpstr>Team Techniques</vt:lpstr>
      <vt:lpstr>Work Distribution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Kabeer Makkar</dc:creator>
  <cp:lastModifiedBy>Kabeer Makkar</cp:lastModifiedBy>
  <cp:revision>4</cp:revision>
  <dcterms:created xsi:type="dcterms:W3CDTF">2025-11-10T16:03:31Z</dcterms:created>
  <dcterms:modified xsi:type="dcterms:W3CDTF">2026-09-30T02:45:52Z</dcterms:modified>
</cp:coreProperties>
</file>